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7" r:id="rId4"/>
    <p:sldId id="259" r:id="rId5"/>
    <p:sldId id="260" r:id="rId6"/>
    <p:sldId id="261" r:id="rId7"/>
    <p:sldId id="262" r:id="rId8"/>
    <p:sldId id="265" r:id="rId9"/>
    <p:sldId id="270" r:id="rId10"/>
    <p:sldId id="274" r:id="rId11"/>
    <p:sldId id="266" r:id="rId12"/>
    <p:sldId id="267" r:id="rId13"/>
    <p:sldId id="268" r:id="rId14"/>
    <p:sldId id="269" r:id="rId15"/>
    <p:sldId id="271" r:id="rId16"/>
    <p:sldId id="272" r:id="rId17"/>
    <p:sldId id="26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2"/>
    <p:restoredTop sz="97467"/>
  </p:normalViewPr>
  <p:slideViewPr>
    <p:cSldViewPr snapToGrid="0" snapToObjects="1">
      <p:cViewPr varScale="1">
        <p:scale>
          <a:sx n="74" d="100"/>
          <a:sy n="74" d="100"/>
        </p:scale>
        <p:origin x="3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9C0CD76-E700-FE4E-B180-7A8469047A88}" type="datetimeFigureOut">
              <a:rPr lang="en-US" smtClean="0"/>
              <a:t>3/2/2022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406581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0CD76-E700-FE4E-B180-7A8469047A88}"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116517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198171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0CD76-E700-FE4E-B180-7A8469047A88}"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312956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202551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35616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157821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C0CD76-E700-FE4E-B180-7A8469047A88}"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139408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70058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C0CD76-E700-FE4E-B180-7A8469047A88}"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329369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9C0CD76-E700-FE4E-B180-7A8469047A88}" type="datetimeFigureOut">
              <a:rPr lang="en-US" smtClean="0"/>
              <a:t>3/2/2022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00FCFE2A-3EA5-7449-BFD0-89FFE6E2A3EB}" type="slidenum">
              <a:rPr lang="en-US" smtClean="0"/>
              <a:t>‹#›</a:t>
            </a:fld>
            <a:endParaRPr lang="en-US"/>
          </a:p>
        </p:txBody>
      </p:sp>
    </p:spTree>
    <p:extLst>
      <p:ext uri="{BB962C8B-B14F-4D97-AF65-F5344CB8AC3E}">
        <p14:creationId xmlns:p14="http://schemas.microsoft.com/office/powerpoint/2010/main" val="128329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9C0CD76-E700-FE4E-B180-7A8469047A88}" type="datetimeFigureOut">
              <a:rPr lang="en-US" smtClean="0"/>
              <a:t>3/2/2022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0FCFE2A-3EA5-7449-BFD0-89FFE6E2A3EB}" type="slidenum">
              <a:rPr lang="en-US" smtClean="0"/>
              <a:t>‹#›</a:t>
            </a:fld>
            <a:endParaRPr lang="en-US"/>
          </a:p>
        </p:txBody>
      </p:sp>
    </p:spTree>
    <p:extLst>
      <p:ext uri="{BB962C8B-B14F-4D97-AF65-F5344CB8AC3E}">
        <p14:creationId xmlns:p14="http://schemas.microsoft.com/office/powerpoint/2010/main" val="1258949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tiff"/><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1C65D-52C9-A043-8D7A-AE14D22B9C5F}"/>
              </a:ext>
            </a:extLst>
          </p:cNvPr>
          <p:cNvSpPr>
            <a:spLocks noGrp="1"/>
          </p:cNvSpPr>
          <p:nvPr>
            <p:ph type="ctrTitle"/>
          </p:nvPr>
        </p:nvSpPr>
        <p:spPr>
          <a:xfrm>
            <a:off x="2588228" y="1850041"/>
            <a:ext cx="6959446" cy="1662475"/>
          </a:xfrm>
        </p:spPr>
        <p:txBody>
          <a:bodyPr>
            <a:normAutofit/>
          </a:bodyPr>
          <a:lstStyle/>
          <a:p>
            <a:r>
              <a:rPr lang="en-US" sz="4800" i="1" dirty="0"/>
              <a:t>Baby, It’s Cold Out There!</a:t>
            </a:r>
            <a:br>
              <a:rPr lang="en-US" sz="4800" dirty="0"/>
            </a:br>
            <a:r>
              <a:rPr lang="en-US" sz="4800" b="1" u="sng" dirty="0"/>
              <a:t>Hypothermic Cardiac Arrest</a:t>
            </a:r>
          </a:p>
        </p:txBody>
      </p:sp>
      <p:sp>
        <p:nvSpPr>
          <p:cNvPr id="3" name="Subtitle 2">
            <a:extLst>
              <a:ext uri="{FF2B5EF4-FFF2-40B4-BE49-F238E27FC236}">
                <a16:creationId xmlns:a16="http://schemas.microsoft.com/office/drawing/2014/main" id="{62AD34CF-05A9-564A-B52E-E8B7901B33F8}"/>
              </a:ext>
            </a:extLst>
          </p:cNvPr>
          <p:cNvSpPr>
            <a:spLocks noGrp="1"/>
          </p:cNvSpPr>
          <p:nvPr>
            <p:ph type="subTitle" idx="1"/>
          </p:nvPr>
        </p:nvSpPr>
        <p:spPr>
          <a:xfrm>
            <a:off x="3388938" y="3783690"/>
            <a:ext cx="5414125" cy="1553854"/>
          </a:xfrm>
        </p:spPr>
        <p:txBody>
          <a:bodyPr>
            <a:normAutofit fontScale="92500" lnSpcReduction="10000"/>
          </a:bodyPr>
          <a:lstStyle/>
          <a:p>
            <a:r>
              <a:rPr lang="en-US" sz="2000" dirty="0"/>
              <a:t>Bradford L. Walters, MD, FACEP</a:t>
            </a:r>
          </a:p>
          <a:p>
            <a:r>
              <a:rPr lang="en-US" sz="2000" dirty="0"/>
              <a:t>William Beaumont Hospital</a:t>
            </a:r>
          </a:p>
          <a:p>
            <a:r>
              <a:rPr lang="en-US" sz="2000" dirty="0"/>
              <a:t>Department of Emergency Medicine</a:t>
            </a:r>
          </a:p>
          <a:p>
            <a:r>
              <a:rPr lang="en-US" sz="2000" dirty="0"/>
              <a:t>Royal Oak, Michigan</a:t>
            </a:r>
          </a:p>
        </p:txBody>
      </p:sp>
    </p:spTree>
    <p:extLst>
      <p:ext uri="{BB962C8B-B14F-4D97-AF65-F5344CB8AC3E}">
        <p14:creationId xmlns:p14="http://schemas.microsoft.com/office/powerpoint/2010/main" val="51039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D31F1-5C7E-844F-A9CE-617D240028E6}"/>
              </a:ext>
            </a:extLst>
          </p:cNvPr>
          <p:cNvPicPr>
            <a:picLocks noChangeAspect="1"/>
          </p:cNvPicPr>
          <p:nvPr/>
        </p:nvPicPr>
        <p:blipFill>
          <a:blip r:embed="rId2"/>
          <a:stretch>
            <a:fillRect/>
          </a:stretch>
        </p:blipFill>
        <p:spPr>
          <a:xfrm>
            <a:off x="9482641" y="886766"/>
            <a:ext cx="2363841" cy="2363841"/>
          </a:xfrm>
          <a:prstGeom prst="rect">
            <a:avLst/>
          </a:prstGeom>
        </p:spPr>
      </p:pic>
      <p:pic>
        <p:nvPicPr>
          <p:cNvPr id="3" name="Picture 2">
            <a:extLst>
              <a:ext uri="{FF2B5EF4-FFF2-40B4-BE49-F238E27FC236}">
                <a16:creationId xmlns:a16="http://schemas.microsoft.com/office/drawing/2014/main" id="{1AD73F67-CA54-8041-826D-E5E11B4560C3}"/>
              </a:ext>
            </a:extLst>
          </p:cNvPr>
          <p:cNvPicPr>
            <a:picLocks noChangeAspect="1"/>
          </p:cNvPicPr>
          <p:nvPr/>
        </p:nvPicPr>
        <p:blipFill>
          <a:blip r:embed="rId3"/>
          <a:stretch>
            <a:fillRect/>
          </a:stretch>
        </p:blipFill>
        <p:spPr>
          <a:xfrm>
            <a:off x="4672753" y="4154478"/>
            <a:ext cx="4321602" cy="1892299"/>
          </a:xfrm>
          <a:prstGeom prst="rect">
            <a:avLst/>
          </a:prstGeom>
        </p:spPr>
      </p:pic>
      <p:pic>
        <p:nvPicPr>
          <p:cNvPr id="4" name="Picture 3">
            <a:extLst>
              <a:ext uri="{FF2B5EF4-FFF2-40B4-BE49-F238E27FC236}">
                <a16:creationId xmlns:a16="http://schemas.microsoft.com/office/drawing/2014/main" id="{A89E54F4-52BE-554A-8B73-0CBB8B8C7786}"/>
              </a:ext>
            </a:extLst>
          </p:cNvPr>
          <p:cNvPicPr>
            <a:picLocks noChangeAspect="1"/>
          </p:cNvPicPr>
          <p:nvPr/>
        </p:nvPicPr>
        <p:blipFill>
          <a:blip r:embed="rId4"/>
          <a:stretch>
            <a:fillRect/>
          </a:stretch>
        </p:blipFill>
        <p:spPr>
          <a:xfrm>
            <a:off x="4561595" y="811223"/>
            <a:ext cx="4543919" cy="2676910"/>
          </a:xfrm>
          <a:prstGeom prst="rect">
            <a:avLst/>
          </a:prstGeom>
        </p:spPr>
      </p:pic>
      <p:sp>
        <p:nvSpPr>
          <p:cNvPr id="5" name="Title 4">
            <a:extLst>
              <a:ext uri="{FF2B5EF4-FFF2-40B4-BE49-F238E27FC236}">
                <a16:creationId xmlns:a16="http://schemas.microsoft.com/office/drawing/2014/main" id="{609E91CE-711D-A747-81F1-C873CA0D2E5F}"/>
              </a:ext>
            </a:extLst>
          </p:cNvPr>
          <p:cNvSpPr>
            <a:spLocks noGrp="1"/>
          </p:cNvSpPr>
          <p:nvPr>
            <p:ph type="title"/>
          </p:nvPr>
        </p:nvSpPr>
        <p:spPr/>
        <p:txBody>
          <a:bodyPr/>
          <a:lstStyle/>
          <a:p>
            <a:r>
              <a:rPr lang="en-US" dirty="0"/>
              <a:t>Osborn J-Wave</a:t>
            </a:r>
          </a:p>
        </p:txBody>
      </p:sp>
      <p:pic>
        <p:nvPicPr>
          <p:cNvPr id="6" name="Picture 5">
            <a:extLst>
              <a:ext uri="{FF2B5EF4-FFF2-40B4-BE49-F238E27FC236}">
                <a16:creationId xmlns:a16="http://schemas.microsoft.com/office/drawing/2014/main" id="{16B0BE2A-8682-0649-B546-F3F4FFB04B6E}"/>
              </a:ext>
            </a:extLst>
          </p:cNvPr>
          <p:cNvPicPr>
            <a:picLocks noChangeAspect="1"/>
          </p:cNvPicPr>
          <p:nvPr/>
        </p:nvPicPr>
        <p:blipFill>
          <a:blip r:embed="rId5"/>
          <a:stretch>
            <a:fillRect/>
          </a:stretch>
        </p:blipFill>
        <p:spPr>
          <a:xfrm>
            <a:off x="9482641" y="3487799"/>
            <a:ext cx="2363841" cy="3225658"/>
          </a:xfrm>
          <a:prstGeom prst="rect">
            <a:avLst/>
          </a:prstGeom>
        </p:spPr>
      </p:pic>
    </p:spTree>
    <p:extLst>
      <p:ext uri="{BB962C8B-B14F-4D97-AF65-F5344CB8AC3E}">
        <p14:creationId xmlns:p14="http://schemas.microsoft.com/office/powerpoint/2010/main" val="252324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5" name="Rectangle 3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EFB961-2A4F-3C4A-96B4-B2D2C50C2ED2}"/>
              </a:ext>
            </a:extLst>
          </p:cNvPr>
          <p:cNvSpPr>
            <a:spLocks noGrp="1"/>
          </p:cNvSpPr>
          <p:nvPr>
            <p:ph type="title"/>
          </p:nvPr>
        </p:nvSpPr>
        <p:spPr>
          <a:xfrm>
            <a:off x="2735646" y="203423"/>
            <a:ext cx="6230857" cy="1230570"/>
          </a:xfrm>
        </p:spPr>
        <p:txBody>
          <a:bodyPr anchor="t">
            <a:normAutofit/>
          </a:bodyPr>
          <a:lstStyle/>
          <a:p>
            <a:pPr algn="l"/>
            <a:r>
              <a:rPr lang="en-US" sz="3600" dirty="0">
                <a:solidFill>
                  <a:schemeClr val="accent1"/>
                </a:solidFill>
              </a:rPr>
              <a:t>Management</a:t>
            </a:r>
          </a:p>
        </p:txBody>
      </p:sp>
      <p:sp>
        <p:nvSpPr>
          <p:cNvPr id="37" name="Isosceles Triangle 3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7743EAA7-53EE-A946-BBF7-C1A946DA9298}"/>
              </a:ext>
            </a:extLst>
          </p:cNvPr>
          <p:cNvSpPr>
            <a:spLocks noGrp="1"/>
          </p:cNvSpPr>
          <p:nvPr>
            <p:ph idx="1"/>
          </p:nvPr>
        </p:nvSpPr>
        <p:spPr>
          <a:xfrm>
            <a:off x="2425211" y="1084521"/>
            <a:ext cx="9462375" cy="5362797"/>
          </a:xfrm>
        </p:spPr>
        <p:txBody>
          <a:bodyPr anchor="t">
            <a:normAutofit/>
          </a:bodyPr>
          <a:lstStyle/>
          <a:p>
            <a:r>
              <a:rPr lang="en-US" dirty="0"/>
              <a:t>If in cardiac arrest (no pulse, no BP, not breathing) – </a:t>
            </a:r>
            <a:r>
              <a:rPr lang="en-US" b="1" u="sng" dirty="0">
                <a:solidFill>
                  <a:srgbClr val="C00000"/>
                </a:solidFill>
              </a:rPr>
              <a:t>START CPR, intubate, establish IV access. </a:t>
            </a:r>
          </a:p>
          <a:p>
            <a:r>
              <a:rPr lang="en-US" dirty="0"/>
              <a:t>Re-warming – as rapidly as possible:</a:t>
            </a:r>
          </a:p>
          <a:p>
            <a:pPr lvl="1"/>
            <a:r>
              <a:rPr lang="en-US" dirty="0"/>
              <a:t>Remove wet clothes, dry off.</a:t>
            </a:r>
          </a:p>
          <a:p>
            <a:pPr lvl="1"/>
            <a:r>
              <a:rPr lang="en-US" dirty="0"/>
              <a:t>External warming – Bair Hugger, cooling blankets set to re-warming (Artic Sun), heated humidified oxygen, warm IV fluids – quick, easy, non-invasive, essential not only to help re-warm but to </a:t>
            </a:r>
            <a:r>
              <a:rPr lang="en-US" b="1" u="sng" dirty="0"/>
              <a:t>prevent heat loss</a:t>
            </a:r>
            <a:r>
              <a:rPr lang="en-US" dirty="0"/>
              <a:t>.</a:t>
            </a:r>
          </a:p>
          <a:p>
            <a:pPr lvl="1"/>
            <a:r>
              <a:rPr lang="en-US" dirty="0"/>
              <a:t>Internal warming – 3-way Foley catheter with warmed fluid irrigation, peritoneal lavage catheter placement with warmed fluid irrigation.</a:t>
            </a:r>
          </a:p>
          <a:p>
            <a:pPr lvl="1"/>
            <a:r>
              <a:rPr lang="en-US" dirty="0"/>
              <a:t>ECMO/cardiopulmonary bypass – the most invasive but most effective means of re-warming, takes longest amount of time to institute (might need the OR), least available. </a:t>
            </a:r>
          </a:p>
          <a:p>
            <a:pPr algn="ctr"/>
            <a:r>
              <a:rPr lang="en-US" sz="2400" b="1" u="sng" dirty="0">
                <a:solidFill>
                  <a:srgbClr val="FF0000"/>
                </a:solidFill>
              </a:rPr>
              <a:t>RE-WARMING IS THE MOST EFFECTIVE INOTROPE AND ANTI-ARRTHYMIC AGENT!</a:t>
            </a:r>
          </a:p>
        </p:txBody>
      </p:sp>
    </p:spTree>
    <p:extLst>
      <p:ext uri="{BB962C8B-B14F-4D97-AF65-F5344CB8AC3E}">
        <p14:creationId xmlns:p14="http://schemas.microsoft.com/office/powerpoint/2010/main" val="332120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932F71-A67C-194A-833F-4BCC6AC47E22}"/>
              </a:ext>
            </a:extLst>
          </p:cNvPr>
          <p:cNvGraphicFramePr>
            <a:graphicFrameLocks noGrp="1"/>
          </p:cNvGraphicFramePr>
          <p:nvPr>
            <p:extLst>
              <p:ext uri="{D42A27DB-BD31-4B8C-83A1-F6EECF244321}">
                <p14:modId xmlns:p14="http://schemas.microsoft.com/office/powerpoint/2010/main" val="2144905557"/>
              </p:ext>
            </p:extLst>
          </p:nvPr>
        </p:nvGraphicFramePr>
        <p:xfrm>
          <a:off x="1020725" y="1158948"/>
          <a:ext cx="10473070" cy="5441272"/>
        </p:xfrm>
        <a:graphic>
          <a:graphicData uri="http://schemas.openxmlformats.org/drawingml/2006/table">
            <a:tbl>
              <a:tblPr firstRow="1" bandRow="1">
                <a:tableStyleId>{5C22544A-7EE6-4342-B048-85BDC9FD1C3A}</a:tableStyleId>
              </a:tblPr>
              <a:tblGrid>
                <a:gridCol w="2435400">
                  <a:extLst>
                    <a:ext uri="{9D8B030D-6E8A-4147-A177-3AD203B41FA5}">
                      <a16:colId xmlns:a16="http://schemas.microsoft.com/office/drawing/2014/main" val="3686852822"/>
                    </a:ext>
                  </a:extLst>
                </a:gridCol>
                <a:gridCol w="5974954">
                  <a:extLst>
                    <a:ext uri="{9D8B030D-6E8A-4147-A177-3AD203B41FA5}">
                      <a16:colId xmlns:a16="http://schemas.microsoft.com/office/drawing/2014/main" val="319123885"/>
                    </a:ext>
                  </a:extLst>
                </a:gridCol>
                <a:gridCol w="2062716">
                  <a:extLst>
                    <a:ext uri="{9D8B030D-6E8A-4147-A177-3AD203B41FA5}">
                      <a16:colId xmlns:a16="http://schemas.microsoft.com/office/drawing/2014/main" val="272377486"/>
                    </a:ext>
                  </a:extLst>
                </a:gridCol>
              </a:tblGrid>
              <a:tr h="600149">
                <a:tc>
                  <a:txBody>
                    <a:bodyPr/>
                    <a:lstStyle/>
                    <a:p>
                      <a:pPr algn="ctr"/>
                      <a:r>
                        <a:rPr lang="en-US" dirty="0"/>
                        <a:t>Classification of Rewarming</a:t>
                      </a:r>
                    </a:p>
                  </a:txBody>
                  <a:tcPr/>
                </a:tc>
                <a:tc>
                  <a:txBody>
                    <a:bodyPr/>
                    <a:lstStyle/>
                    <a:p>
                      <a:pPr algn="ctr"/>
                      <a:r>
                        <a:rPr lang="en-US" dirty="0"/>
                        <a:t>Method</a:t>
                      </a:r>
                    </a:p>
                  </a:txBody>
                  <a:tcPr/>
                </a:tc>
                <a:tc>
                  <a:txBody>
                    <a:bodyPr/>
                    <a:lstStyle/>
                    <a:p>
                      <a:pPr algn="ctr"/>
                      <a:r>
                        <a:rPr lang="en-US" dirty="0"/>
                        <a:t>~ Rate </a:t>
                      </a:r>
                      <a:r>
                        <a:rPr lang="en-US" baseline="30000" dirty="0" err="1"/>
                        <a:t>o</a:t>
                      </a:r>
                      <a:r>
                        <a:rPr lang="en-US" dirty="0" err="1"/>
                        <a:t>C</a:t>
                      </a:r>
                      <a:r>
                        <a:rPr lang="en-US" dirty="0"/>
                        <a:t>/hour</a:t>
                      </a:r>
                    </a:p>
                  </a:txBody>
                  <a:tcPr/>
                </a:tc>
                <a:extLst>
                  <a:ext uri="{0D108BD9-81ED-4DB2-BD59-A6C34878D82A}">
                    <a16:rowId xmlns:a16="http://schemas.microsoft.com/office/drawing/2014/main" val="3085087128"/>
                  </a:ext>
                </a:extLst>
              </a:tr>
              <a:tr h="600149">
                <a:tc>
                  <a:txBody>
                    <a:bodyPr/>
                    <a:lstStyle/>
                    <a:p>
                      <a:r>
                        <a:rPr lang="en-US" dirty="0"/>
                        <a:t>External passive</a:t>
                      </a:r>
                    </a:p>
                  </a:txBody>
                  <a:tcPr/>
                </a:tc>
                <a:tc>
                  <a:txBody>
                    <a:bodyPr/>
                    <a:lstStyle/>
                    <a:p>
                      <a:r>
                        <a:rPr lang="en-US" dirty="0"/>
                        <a:t>Remove wet clothes, blankets, warm drinks</a:t>
                      </a:r>
                    </a:p>
                  </a:txBody>
                  <a:tcPr/>
                </a:tc>
                <a:tc>
                  <a:txBody>
                    <a:bodyPr/>
                    <a:lstStyle/>
                    <a:p>
                      <a:r>
                        <a:rPr lang="en-US" dirty="0"/>
                        <a:t>0.5 - 4</a:t>
                      </a:r>
                    </a:p>
                  </a:txBody>
                  <a:tcPr/>
                </a:tc>
                <a:extLst>
                  <a:ext uri="{0D108BD9-81ED-4DB2-BD59-A6C34878D82A}">
                    <a16:rowId xmlns:a16="http://schemas.microsoft.com/office/drawing/2014/main" val="4115642853"/>
                  </a:ext>
                </a:extLst>
              </a:tr>
              <a:tr h="600149">
                <a:tc>
                  <a:txBody>
                    <a:bodyPr/>
                    <a:lstStyle/>
                    <a:p>
                      <a:r>
                        <a:rPr lang="en-US" dirty="0"/>
                        <a:t>External active</a:t>
                      </a:r>
                    </a:p>
                  </a:txBody>
                  <a:tcPr/>
                </a:tc>
                <a:tc>
                  <a:txBody>
                    <a:bodyPr/>
                    <a:lstStyle/>
                    <a:p>
                      <a:r>
                        <a:rPr lang="en-US" dirty="0"/>
                        <a:t>Forced air heat (Bair Hugger)</a:t>
                      </a:r>
                    </a:p>
                  </a:txBody>
                  <a:tcPr/>
                </a:tc>
                <a:tc>
                  <a:txBody>
                    <a:bodyPr/>
                    <a:lstStyle/>
                    <a:p>
                      <a:r>
                        <a:rPr lang="en-US" dirty="0"/>
                        <a:t>1 – 2</a:t>
                      </a:r>
                    </a:p>
                  </a:txBody>
                  <a:tcPr/>
                </a:tc>
                <a:extLst>
                  <a:ext uri="{0D108BD9-81ED-4DB2-BD59-A6C34878D82A}">
                    <a16:rowId xmlns:a16="http://schemas.microsoft.com/office/drawing/2014/main" val="580018625"/>
                  </a:ext>
                </a:extLst>
              </a:tr>
              <a:tr h="600149">
                <a:tc>
                  <a:txBody>
                    <a:bodyPr/>
                    <a:lstStyle/>
                    <a:p>
                      <a:endParaRPr lang="en-US" dirty="0"/>
                    </a:p>
                  </a:txBody>
                  <a:tcPr/>
                </a:tc>
                <a:tc>
                  <a:txBody>
                    <a:bodyPr/>
                    <a:lstStyle/>
                    <a:p>
                      <a:r>
                        <a:rPr lang="en-US" dirty="0"/>
                        <a:t>Hot water immersion</a:t>
                      </a:r>
                    </a:p>
                  </a:txBody>
                  <a:tcPr/>
                </a:tc>
                <a:tc>
                  <a:txBody>
                    <a:bodyPr/>
                    <a:lstStyle/>
                    <a:p>
                      <a:r>
                        <a:rPr lang="en-US" dirty="0"/>
                        <a:t>2 – 4</a:t>
                      </a:r>
                    </a:p>
                  </a:txBody>
                  <a:tcPr/>
                </a:tc>
                <a:extLst>
                  <a:ext uri="{0D108BD9-81ED-4DB2-BD59-A6C34878D82A}">
                    <a16:rowId xmlns:a16="http://schemas.microsoft.com/office/drawing/2014/main" val="1731625662"/>
                  </a:ext>
                </a:extLst>
              </a:tr>
              <a:tr h="600149">
                <a:tc>
                  <a:txBody>
                    <a:bodyPr/>
                    <a:lstStyle/>
                    <a:p>
                      <a:endParaRPr lang="en-US" dirty="0"/>
                    </a:p>
                  </a:txBody>
                  <a:tcPr/>
                </a:tc>
                <a:tc>
                  <a:txBody>
                    <a:bodyPr/>
                    <a:lstStyle/>
                    <a:p>
                      <a:r>
                        <a:rPr lang="en-US" dirty="0"/>
                        <a:t>Inhalation warmed air</a:t>
                      </a:r>
                    </a:p>
                  </a:txBody>
                  <a:tcPr/>
                </a:tc>
                <a:tc>
                  <a:txBody>
                    <a:bodyPr/>
                    <a:lstStyle/>
                    <a:p>
                      <a:r>
                        <a:rPr lang="en-US" dirty="0"/>
                        <a:t>0.7 – 1.2</a:t>
                      </a:r>
                    </a:p>
                  </a:txBody>
                  <a:tcPr/>
                </a:tc>
                <a:extLst>
                  <a:ext uri="{0D108BD9-81ED-4DB2-BD59-A6C34878D82A}">
                    <a16:rowId xmlns:a16="http://schemas.microsoft.com/office/drawing/2014/main" val="1139622974"/>
                  </a:ext>
                </a:extLst>
              </a:tr>
              <a:tr h="600149">
                <a:tc>
                  <a:txBody>
                    <a:bodyPr/>
                    <a:lstStyle/>
                    <a:p>
                      <a:endParaRPr lang="en-US" dirty="0"/>
                    </a:p>
                  </a:txBody>
                  <a:tcPr/>
                </a:tc>
                <a:tc>
                  <a:txBody>
                    <a:bodyPr/>
                    <a:lstStyle/>
                    <a:p>
                      <a:r>
                        <a:rPr lang="en-US" dirty="0"/>
                        <a:t>Warmed IV fluids</a:t>
                      </a:r>
                    </a:p>
                  </a:txBody>
                  <a:tcPr/>
                </a:tc>
                <a:tc>
                  <a:txBody>
                    <a:bodyPr/>
                    <a:lstStyle/>
                    <a:p>
                      <a:r>
                        <a:rPr lang="en-US" dirty="0"/>
                        <a:t>Variable</a:t>
                      </a:r>
                    </a:p>
                  </a:txBody>
                  <a:tcPr/>
                </a:tc>
                <a:extLst>
                  <a:ext uri="{0D108BD9-81ED-4DB2-BD59-A6C34878D82A}">
                    <a16:rowId xmlns:a16="http://schemas.microsoft.com/office/drawing/2014/main" val="2944165391"/>
                  </a:ext>
                </a:extLst>
              </a:tr>
              <a:tr h="600149">
                <a:tc>
                  <a:txBody>
                    <a:bodyPr/>
                    <a:lstStyle/>
                    <a:p>
                      <a:r>
                        <a:rPr lang="en-US" dirty="0"/>
                        <a:t>Internal active</a:t>
                      </a:r>
                    </a:p>
                  </a:txBody>
                  <a:tcPr/>
                </a:tc>
                <a:tc>
                  <a:txBody>
                    <a:bodyPr/>
                    <a:lstStyle/>
                    <a:p>
                      <a:r>
                        <a:rPr lang="en-US" dirty="0"/>
                        <a:t>Body lavage – peritoneal, bladder</a:t>
                      </a:r>
                    </a:p>
                  </a:txBody>
                  <a:tcPr/>
                </a:tc>
                <a:tc>
                  <a:txBody>
                    <a:bodyPr/>
                    <a:lstStyle/>
                    <a:p>
                      <a:r>
                        <a:rPr lang="en-US" dirty="0"/>
                        <a:t>1 – 3</a:t>
                      </a:r>
                    </a:p>
                  </a:txBody>
                  <a:tcPr/>
                </a:tc>
                <a:extLst>
                  <a:ext uri="{0D108BD9-81ED-4DB2-BD59-A6C34878D82A}">
                    <a16:rowId xmlns:a16="http://schemas.microsoft.com/office/drawing/2014/main" val="2263441321"/>
                  </a:ext>
                </a:extLst>
              </a:tr>
              <a:tr h="600149">
                <a:tc>
                  <a:txBody>
                    <a:bodyPr/>
                    <a:lstStyle/>
                    <a:p>
                      <a:endParaRPr lang="en-US" dirty="0"/>
                    </a:p>
                  </a:txBody>
                  <a:tcPr/>
                </a:tc>
                <a:tc>
                  <a:txBody>
                    <a:bodyPr/>
                    <a:lstStyle/>
                    <a:p>
                      <a:r>
                        <a:rPr lang="en-US" dirty="0"/>
                        <a:t>Hemodiafiltration</a:t>
                      </a:r>
                    </a:p>
                  </a:txBody>
                  <a:tcPr/>
                </a:tc>
                <a:tc>
                  <a:txBody>
                    <a:bodyPr/>
                    <a:lstStyle/>
                    <a:p>
                      <a:r>
                        <a:rPr lang="en-US" dirty="0"/>
                        <a:t>2 - 3</a:t>
                      </a:r>
                    </a:p>
                  </a:txBody>
                  <a:tcPr/>
                </a:tc>
                <a:extLst>
                  <a:ext uri="{0D108BD9-81ED-4DB2-BD59-A6C34878D82A}">
                    <a16:rowId xmlns:a16="http://schemas.microsoft.com/office/drawing/2014/main" val="1048856135"/>
                  </a:ext>
                </a:extLst>
              </a:tr>
              <a:tr h="600149">
                <a:tc>
                  <a:txBody>
                    <a:bodyPr/>
                    <a:lstStyle/>
                    <a:p>
                      <a:endParaRPr lang="en-US"/>
                    </a:p>
                  </a:txBody>
                  <a:tcPr/>
                </a:tc>
                <a:tc>
                  <a:txBody>
                    <a:bodyPr/>
                    <a:lstStyle/>
                    <a:p>
                      <a:r>
                        <a:rPr lang="en-US" dirty="0"/>
                        <a:t>Cardiopulmonary bypass</a:t>
                      </a:r>
                    </a:p>
                  </a:txBody>
                  <a:tcPr/>
                </a:tc>
                <a:tc>
                  <a:txBody>
                    <a:bodyPr/>
                    <a:lstStyle/>
                    <a:p>
                      <a:r>
                        <a:rPr lang="en-US" dirty="0"/>
                        <a:t>7 - 10</a:t>
                      </a:r>
                    </a:p>
                  </a:txBody>
                  <a:tcPr/>
                </a:tc>
                <a:extLst>
                  <a:ext uri="{0D108BD9-81ED-4DB2-BD59-A6C34878D82A}">
                    <a16:rowId xmlns:a16="http://schemas.microsoft.com/office/drawing/2014/main" val="3094213802"/>
                  </a:ext>
                </a:extLst>
              </a:tr>
            </a:tbl>
          </a:graphicData>
        </a:graphic>
      </p:graphicFrame>
      <p:sp>
        <p:nvSpPr>
          <p:cNvPr id="5" name="TextBox 4">
            <a:extLst>
              <a:ext uri="{FF2B5EF4-FFF2-40B4-BE49-F238E27FC236}">
                <a16:creationId xmlns:a16="http://schemas.microsoft.com/office/drawing/2014/main" id="{A1540C9C-5B1B-7045-BEEF-594A6B0B69BA}"/>
              </a:ext>
            </a:extLst>
          </p:cNvPr>
          <p:cNvSpPr txBox="1"/>
          <p:nvPr/>
        </p:nvSpPr>
        <p:spPr>
          <a:xfrm>
            <a:off x="1648047" y="350874"/>
            <a:ext cx="9037673" cy="461665"/>
          </a:xfrm>
          <a:prstGeom prst="rect">
            <a:avLst/>
          </a:prstGeom>
          <a:noFill/>
        </p:spPr>
        <p:txBody>
          <a:bodyPr wrap="square" rtlCol="0">
            <a:spAutoFit/>
          </a:bodyPr>
          <a:lstStyle/>
          <a:p>
            <a:pPr algn="ctr"/>
            <a:r>
              <a:rPr lang="en-US" sz="2400" b="1" dirty="0">
                <a:solidFill>
                  <a:srgbClr val="002060"/>
                </a:solidFill>
              </a:rPr>
              <a:t>Re-warming Methods and Rate of  Warming per Hour</a:t>
            </a:r>
          </a:p>
        </p:txBody>
      </p:sp>
    </p:spTree>
    <p:extLst>
      <p:ext uri="{BB962C8B-B14F-4D97-AF65-F5344CB8AC3E}">
        <p14:creationId xmlns:p14="http://schemas.microsoft.com/office/powerpoint/2010/main" val="229238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6" name="Rectangle 35">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4655A1-D47A-9546-AA89-ABEF9CE8D948}"/>
              </a:ext>
            </a:extLst>
          </p:cNvPr>
          <p:cNvSpPr>
            <a:spLocks noGrp="1"/>
          </p:cNvSpPr>
          <p:nvPr>
            <p:ph type="title"/>
          </p:nvPr>
        </p:nvSpPr>
        <p:spPr>
          <a:xfrm>
            <a:off x="2754394" y="40944"/>
            <a:ext cx="6230857" cy="1230570"/>
          </a:xfrm>
        </p:spPr>
        <p:txBody>
          <a:bodyPr anchor="t">
            <a:normAutofit/>
          </a:bodyPr>
          <a:lstStyle/>
          <a:p>
            <a:pPr algn="l"/>
            <a:r>
              <a:rPr lang="en-US" sz="3600" dirty="0">
                <a:solidFill>
                  <a:schemeClr val="accent1"/>
                </a:solidFill>
              </a:rPr>
              <a:t>Cardiac Arrest Management</a:t>
            </a:r>
          </a:p>
        </p:txBody>
      </p:sp>
      <p:sp>
        <p:nvSpPr>
          <p:cNvPr id="38" name="Isosceles Triangle 37">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2EB9120F-398A-6740-92B1-830BC6CC3F4C}"/>
              </a:ext>
            </a:extLst>
          </p:cNvPr>
          <p:cNvSpPr>
            <a:spLocks noGrp="1"/>
          </p:cNvSpPr>
          <p:nvPr>
            <p:ph idx="1"/>
          </p:nvPr>
        </p:nvSpPr>
        <p:spPr>
          <a:xfrm>
            <a:off x="2233612" y="960438"/>
            <a:ext cx="9696450" cy="5706655"/>
          </a:xfrm>
        </p:spPr>
        <p:txBody>
          <a:bodyPr anchor="t">
            <a:normAutofit fontScale="92500" lnSpcReduction="10000"/>
          </a:bodyPr>
          <a:lstStyle/>
          <a:p>
            <a:r>
              <a:rPr lang="en-US" sz="1600" dirty="0"/>
              <a:t>Once cardiac arrest is confirmed:</a:t>
            </a:r>
          </a:p>
          <a:p>
            <a:pPr lvl="1"/>
            <a:r>
              <a:rPr lang="en-US" sz="1400" dirty="0"/>
              <a:t>Begin CPR.</a:t>
            </a:r>
          </a:p>
          <a:p>
            <a:pPr lvl="1"/>
            <a:r>
              <a:rPr lang="en-US" sz="1400" dirty="0"/>
              <a:t>Undress, dry off, get core body temperature, </a:t>
            </a:r>
            <a:r>
              <a:rPr lang="en-US" sz="1400" u="sng" dirty="0">
                <a:solidFill>
                  <a:srgbClr val="FF0000"/>
                </a:solidFill>
              </a:rPr>
              <a:t>START RE-WARMING AS FAST AS POSSIBLE</a:t>
            </a:r>
            <a:r>
              <a:rPr lang="en-US" sz="1400" dirty="0"/>
              <a:t>.</a:t>
            </a:r>
          </a:p>
          <a:p>
            <a:pPr lvl="1"/>
            <a:r>
              <a:rPr lang="en-US" sz="1400" dirty="0"/>
              <a:t>Look of co-morbidities, consider other diagnoses, remember “</a:t>
            </a:r>
            <a:r>
              <a:rPr lang="en-US" sz="1400" i="1" dirty="0"/>
              <a:t>H’s and T’s”.</a:t>
            </a:r>
          </a:p>
          <a:p>
            <a:r>
              <a:rPr lang="en-US" sz="1600" dirty="0"/>
              <a:t>Defibrillation:</a:t>
            </a:r>
          </a:p>
          <a:p>
            <a:pPr lvl="1"/>
            <a:r>
              <a:rPr lang="en-US" sz="1400" dirty="0"/>
              <a:t>Less effective in hypothermia, for VF/VT try three times, then hold off until core temperature </a:t>
            </a:r>
            <a:r>
              <a:rPr lang="en-US" sz="1400" u="sng" dirty="0"/>
              <a:t>&gt;</a:t>
            </a:r>
            <a:r>
              <a:rPr lang="en-US" sz="1400" dirty="0"/>
              <a:t> 30</a:t>
            </a:r>
            <a:r>
              <a:rPr lang="en-US" sz="1400" baseline="30000" dirty="0"/>
              <a:t>o</a:t>
            </a:r>
            <a:r>
              <a:rPr lang="en-US" sz="1400" dirty="0"/>
              <a:t>C.</a:t>
            </a:r>
          </a:p>
          <a:p>
            <a:pPr lvl="1"/>
            <a:r>
              <a:rPr lang="en-US" sz="1400" dirty="0"/>
              <a:t>Pacing is ineffective, attempt if bradycardia persists despite reaching core temperature </a:t>
            </a:r>
            <a:r>
              <a:rPr lang="en-US" sz="1400" u="sng" dirty="0"/>
              <a:t>&gt;</a:t>
            </a:r>
            <a:r>
              <a:rPr lang="en-US" sz="1400" dirty="0"/>
              <a:t> 30</a:t>
            </a:r>
            <a:r>
              <a:rPr lang="en-US" sz="1400" baseline="30000" dirty="0"/>
              <a:t>o</a:t>
            </a:r>
            <a:r>
              <a:rPr lang="en-US" sz="1400" dirty="0"/>
              <a:t>C.</a:t>
            </a:r>
          </a:p>
          <a:p>
            <a:r>
              <a:rPr lang="en-US" sz="1600" dirty="0"/>
              <a:t>Intubation, Ventilation:</a:t>
            </a:r>
          </a:p>
          <a:p>
            <a:pPr lvl="1"/>
            <a:r>
              <a:rPr lang="en-US" sz="1400" dirty="0"/>
              <a:t>If have a perfusing rhythm consider holding off intubation as rough handling could precipitate VF, though evidence is mainly animal based and </a:t>
            </a:r>
            <a:r>
              <a:rPr lang="en-US" sz="1400" u="sng" dirty="0"/>
              <a:t>very rare.</a:t>
            </a:r>
            <a:r>
              <a:rPr lang="en-US" sz="1400" dirty="0"/>
              <a:t>*</a:t>
            </a:r>
          </a:p>
          <a:p>
            <a:pPr lvl="1"/>
            <a:r>
              <a:rPr lang="en-US" sz="1400" dirty="0"/>
              <a:t>Normal pCO2 will be achieved at lower minute volumes, hyperventilation can risk cerebral hypoxia and reduced perfusion, aim for normal pCO2 on uncorrected ABG.</a:t>
            </a:r>
          </a:p>
          <a:p>
            <a:r>
              <a:rPr lang="en-US" sz="1600" dirty="0"/>
              <a:t>Drugs:	</a:t>
            </a:r>
          </a:p>
          <a:p>
            <a:pPr lvl="1"/>
            <a:r>
              <a:rPr lang="en-US" sz="1400" dirty="0"/>
              <a:t>Typically ineffective until reach core temperature </a:t>
            </a:r>
            <a:r>
              <a:rPr lang="en-US" sz="1400" u="sng" dirty="0"/>
              <a:t>&gt;</a:t>
            </a:r>
            <a:r>
              <a:rPr lang="en-US" sz="1400" dirty="0"/>
              <a:t> 30</a:t>
            </a:r>
            <a:r>
              <a:rPr lang="en-US" sz="1400" baseline="30000" dirty="0"/>
              <a:t>o</a:t>
            </a:r>
            <a:r>
              <a:rPr lang="en-US" sz="1400" dirty="0"/>
              <a:t>C, then given at twice the time interval until reach normothermia or core temperature </a:t>
            </a:r>
            <a:r>
              <a:rPr lang="en-US" sz="1400" u="sng" dirty="0"/>
              <a:t>&gt;</a:t>
            </a:r>
            <a:r>
              <a:rPr lang="en-US" sz="1400" dirty="0"/>
              <a:t> 35</a:t>
            </a:r>
            <a:r>
              <a:rPr lang="en-US" sz="1400" baseline="30000" dirty="0"/>
              <a:t>o</a:t>
            </a:r>
            <a:r>
              <a:rPr lang="en-US" sz="1400" dirty="0"/>
              <a:t>C or circulation restored.</a:t>
            </a:r>
          </a:p>
          <a:p>
            <a:pPr lvl="1"/>
            <a:r>
              <a:rPr lang="en-US" sz="1400" dirty="0"/>
              <a:t>For example epinephrine would be given every 8-10 minutes. </a:t>
            </a:r>
          </a:p>
          <a:p>
            <a:pPr lvl="1"/>
            <a:endParaRPr lang="en-US" sz="1400" i="1" dirty="0"/>
          </a:p>
          <a:p>
            <a:pPr marL="457200" lvl="1" indent="0" algn="r">
              <a:buNone/>
            </a:pPr>
            <a:r>
              <a:rPr lang="en-US" sz="1300" b="1" i="1" dirty="0">
                <a:solidFill>
                  <a:srgbClr val="7030A0"/>
                </a:solidFill>
              </a:rPr>
              <a:t>Presenter’s note: Do not hesitate to establish a definitive airway over concerns that the act of intubation will precipitate VF, maintaining adequate oxygenation and heated inspired air are extremely important steps in resuscitation.</a:t>
            </a:r>
            <a:br>
              <a:rPr lang="en-US" sz="1400" i="1" dirty="0"/>
            </a:br>
            <a:r>
              <a:rPr lang="en-US" sz="1400" i="1" dirty="0"/>
              <a:t>	</a:t>
            </a:r>
            <a:endParaRPr lang="en-US" sz="1400" dirty="0"/>
          </a:p>
        </p:txBody>
      </p:sp>
    </p:spTree>
    <p:extLst>
      <p:ext uri="{BB962C8B-B14F-4D97-AF65-F5344CB8AC3E}">
        <p14:creationId xmlns:p14="http://schemas.microsoft.com/office/powerpoint/2010/main" val="264451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5" name="Rectangle 3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4EC6FC-9361-CD40-9EAC-81B290677506}"/>
              </a:ext>
            </a:extLst>
          </p:cNvPr>
          <p:cNvSpPr>
            <a:spLocks noGrp="1"/>
          </p:cNvSpPr>
          <p:nvPr>
            <p:ph type="title"/>
          </p:nvPr>
        </p:nvSpPr>
        <p:spPr>
          <a:xfrm>
            <a:off x="2858414" y="287337"/>
            <a:ext cx="6230857" cy="1230570"/>
          </a:xfrm>
        </p:spPr>
        <p:txBody>
          <a:bodyPr anchor="t">
            <a:normAutofit/>
          </a:bodyPr>
          <a:lstStyle/>
          <a:p>
            <a:pPr algn="l"/>
            <a:r>
              <a:rPr lang="en-US" sz="3600" dirty="0">
                <a:solidFill>
                  <a:schemeClr val="accent1"/>
                </a:solidFill>
              </a:rPr>
              <a:t>Cardiopulmonary Bypass</a:t>
            </a:r>
          </a:p>
        </p:txBody>
      </p:sp>
      <p:sp>
        <p:nvSpPr>
          <p:cNvPr id="37" name="Isosceles Triangle 3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FF317FFE-4874-8D4B-887A-03004D1171FA}"/>
              </a:ext>
            </a:extLst>
          </p:cNvPr>
          <p:cNvSpPr>
            <a:spLocks noGrp="1"/>
          </p:cNvSpPr>
          <p:nvPr>
            <p:ph idx="1"/>
          </p:nvPr>
        </p:nvSpPr>
        <p:spPr>
          <a:xfrm>
            <a:off x="2203451" y="1360967"/>
            <a:ext cx="9340850" cy="5050466"/>
          </a:xfrm>
        </p:spPr>
        <p:txBody>
          <a:bodyPr anchor="t">
            <a:normAutofit lnSpcReduction="10000"/>
          </a:bodyPr>
          <a:lstStyle/>
          <a:p>
            <a:r>
              <a:rPr lang="en-US" dirty="0"/>
              <a:t>CPB/ECMO is the fastest means of rewarming with a rate of 1 – 2 </a:t>
            </a:r>
            <a:r>
              <a:rPr lang="en-US" baseline="30000" dirty="0" err="1"/>
              <a:t>o</a:t>
            </a:r>
            <a:r>
              <a:rPr lang="en-US" dirty="0" err="1"/>
              <a:t>C</a:t>
            </a:r>
            <a:r>
              <a:rPr lang="en-US" dirty="0"/>
              <a:t> every 5 minutes being achieved.</a:t>
            </a:r>
          </a:p>
          <a:p>
            <a:r>
              <a:rPr lang="en-US" dirty="0"/>
              <a:t>Indicated for hypothermic patients with a core temperature </a:t>
            </a:r>
            <a:r>
              <a:rPr lang="en-US" u="sng" dirty="0"/>
              <a:t>&lt;</a:t>
            </a:r>
            <a:r>
              <a:rPr lang="en-US" dirty="0"/>
              <a:t> 32</a:t>
            </a:r>
            <a:r>
              <a:rPr lang="en-US" baseline="30000" dirty="0"/>
              <a:t>o</a:t>
            </a:r>
            <a:r>
              <a:rPr lang="en-US" dirty="0"/>
              <a:t>C in cardiac arrest, with hemodynamic instability, frozen extremities, and rhabdomyolysis with hyperkalemia. </a:t>
            </a:r>
          </a:p>
          <a:p>
            <a:r>
              <a:rPr lang="en-US" dirty="0" err="1"/>
              <a:t>Femoro</a:t>
            </a:r>
            <a:r>
              <a:rPr lang="en-US" dirty="0"/>
              <a:t>-femoral or aortic-right atrial bypass is recommended, “fem-fem” bypass is the most available type in the emergency department (chest compressions will need to be continued in “fem-fem” bypass to establish flow through the machine). </a:t>
            </a:r>
          </a:p>
          <a:p>
            <a:r>
              <a:rPr lang="en-US" dirty="0"/>
              <a:t>Opening up the chest is no longer recommended due to the uncontrolled loss of heat from the open chest – irrigation through chest tubes is also no longer recommended.</a:t>
            </a:r>
          </a:p>
          <a:p>
            <a:r>
              <a:rPr lang="en-US" dirty="0"/>
              <a:t>Re-warming shock is seen with cardiovascular collapse due to poorly understood reasons such as electrolyte shifts or temperature fluctuations as cold blood returns from the extremities; additional volume loading and continued CPR may be necessary to treat. </a:t>
            </a:r>
          </a:p>
        </p:txBody>
      </p:sp>
    </p:spTree>
    <p:extLst>
      <p:ext uri="{BB962C8B-B14F-4D97-AF65-F5344CB8AC3E}">
        <p14:creationId xmlns:p14="http://schemas.microsoft.com/office/powerpoint/2010/main" val="21090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5" name="Rectangle 3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BA4354-5A9F-9043-A8A5-27F38386E829}"/>
              </a:ext>
            </a:extLst>
          </p:cNvPr>
          <p:cNvSpPr>
            <a:spLocks noGrp="1"/>
          </p:cNvSpPr>
          <p:nvPr>
            <p:ph type="title"/>
          </p:nvPr>
        </p:nvSpPr>
        <p:spPr>
          <a:xfrm>
            <a:off x="2792861" y="378361"/>
            <a:ext cx="6230857" cy="1230570"/>
          </a:xfrm>
        </p:spPr>
        <p:txBody>
          <a:bodyPr anchor="t">
            <a:normAutofit/>
          </a:bodyPr>
          <a:lstStyle/>
          <a:p>
            <a:pPr algn="l"/>
            <a:r>
              <a:rPr lang="en-US" sz="3600" dirty="0">
                <a:solidFill>
                  <a:schemeClr val="accent1"/>
                </a:solidFill>
              </a:rPr>
              <a:t>Mortality, Morbidity, Futility</a:t>
            </a:r>
          </a:p>
        </p:txBody>
      </p:sp>
      <p:sp>
        <p:nvSpPr>
          <p:cNvPr id="37" name="Isosceles Triangle 3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1EEA743F-56FF-4F4A-AD74-ABDE47E847F6}"/>
              </a:ext>
            </a:extLst>
          </p:cNvPr>
          <p:cNvSpPr>
            <a:spLocks noGrp="1"/>
          </p:cNvSpPr>
          <p:nvPr>
            <p:ph idx="1"/>
          </p:nvPr>
        </p:nvSpPr>
        <p:spPr>
          <a:xfrm>
            <a:off x="2403091" y="1234844"/>
            <a:ext cx="9304722" cy="5387412"/>
          </a:xfrm>
        </p:spPr>
        <p:txBody>
          <a:bodyPr anchor="t">
            <a:normAutofit/>
          </a:bodyPr>
          <a:lstStyle/>
          <a:p>
            <a:r>
              <a:rPr lang="en-US" dirty="0"/>
              <a:t>Survival rates of up to 50% with CPB have been seen in reports out of Great Britain.  </a:t>
            </a:r>
          </a:p>
          <a:p>
            <a:r>
              <a:rPr lang="en-US" dirty="0"/>
              <a:t>Best outcomes from ED’s that commonly deal with cold weather sports enthusiasts or accidental immersion cases. </a:t>
            </a:r>
          </a:p>
          <a:p>
            <a:r>
              <a:rPr lang="en-US" dirty="0"/>
              <a:t>Common issues in survivors include ARDS, AKI/ARF, pneumonia all of which complicate recovery.</a:t>
            </a:r>
          </a:p>
          <a:p>
            <a:r>
              <a:rPr lang="en-US" dirty="0"/>
              <a:t>Majority of survivors have a good neurological outcome.</a:t>
            </a:r>
          </a:p>
          <a:p>
            <a:r>
              <a:rPr lang="en-US" dirty="0"/>
              <a:t>Majority of deaths seen with those who fail to be weaned off bypass. </a:t>
            </a:r>
          </a:p>
          <a:p>
            <a:r>
              <a:rPr lang="en-US" dirty="0"/>
              <a:t>Futility and when resuscitative efforts should be stopped include:</a:t>
            </a:r>
          </a:p>
          <a:p>
            <a:pPr lvl="1"/>
            <a:r>
              <a:rPr lang="en-US" dirty="0"/>
              <a:t>K+ &gt; 10 mmol/L or severe traumatic injuries.</a:t>
            </a:r>
          </a:p>
          <a:p>
            <a:pPr lvl="1"/>
            <a:r>
              <a:rPr lang="en-US" b="1" dirty="0">
                <a:solidFill>
                  <a:srgbClr val="7030A0"/>
                </a:solidFill>
              </a:rPr>
              <a:t>Death can be confirmed if there is no perfusing rhythm and - </a:t>
            </a:r>
          </a:p>
          <a:p>
            <a:pPr lvl="2"/>
            <a:r>
              <a:rPr lang="en-US" b="1" dirty="0">
                <a:solidFill>
                  <a:srgbClr val="7030A0"/>
                </a:solidFill>
              </a:rPr>
              <a:t>Patient has been rewarmed or:</a:t>
            </a:r>
          </a:p>
          <a:p>
            <a:pPr lvl="2"/>
            <a:r>
              <a:rPr lang="en-US" b="1" dirty="0">
                <a:solidFill>
                  <a:srgbClr val="7030A0"/>
                </a:solidFill>
              </a:rPr>
              <a:t>Other nonsurvivable injuries have been identified or:</a:t>
            </a:r>
          </a:p>
          <a:p>
            <a:pPr lvl="2"/>
            <a:r>
              <a:rPr lang="en-US" b="1" dirty="0">
                <a:solidFill>
                  <a:srgbClr val="7030A0"/>
                </a:solidFill>
              </a:rPr>
              <a:t>Re-warming has failed despite available resources</a:t>
            </a:r>
          </a:p>
        </p:txBody>
      </p:sp>
    </p:spTree>
    <p:extLst>
      <p:ext uri="{BB962C8B-B14F-4D97-AF65-F5344CB8AC3E}">
        <p14:creationId xmlns:p14="http://schemas.microsoft.com/office/powerpoint/2010/main" val="84277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5" name="Rectangle 3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C43206-EC79-7F4D-9EBF-572CBE4B7505}"/>
              </a:ext>
            </a:extLst>
          </p:cNvPr>
          <p:cNvSpPr>
            <a:spLocks noGrp="1"/>
          </p:cNvSpPr>
          <p:nvPr>
            <p:ph type="title"/>
          </p:nvPr>
        </p:nvSpPr>
        <p:spPr>
          <a:xfrm>
            <a:off x="2570611" y="21653"/>
            <a:ext cx="6230857" cy="1230570"/>
          </a:xfrm>
        </p:spPr>
        <p:txBody>
          <a:bodyPr anchor="t">
            <a:normAutofit/>
          </a:bodyPr>
          <a:lstStyle/>
          <a:p>
            <a:pPr algn="l"/>
            <a:r>
              <a:rPr lang="en-US" sz="3600" dirty="0">
                <a:solidFill>
                  <a:schemeClr val="accent1"/>
                </a:solidFill>
              </a:rPr>
              <a:t>Summary</a:t>
            </a:r>
          </a:p>
        </p:txBody>
      </p:sp>
      <p:sp>
        <p:nvSpPr>
          <p:cNvPr id="37" name="Isosceles Triangle 3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4F2E03AA-2E42-D14C-B82A-6BAABBB46C8D}"/>
              </a:ext>
            </a:extLst>
          </p:cNvPr>
          <p:cNvSpPr>
            <a:spLocks noGrp="1"/>
          </p:cNvSpPr>
          <p:nvPr>
            <p:ph idx="1"/>
          </p:nvPr>
        </p:nvSpPr>
        <p:spPr>
          <a:xfrm>
            <a:off x="2579688" y="934070"/>
            <a:ext cx="9367837" cy="5529874"/>
          </a:xfrm>
        </p:spPr>
        <p:txBody>
          <a:bodyPr anchor="t">
            <a:noAutofit/>
          </a:bodyPr>
          <a:lstStyle/>
          <a:p>
            <a:pPr marL="342900" indent="-342900">
              <a:buFont typeface="+mj-lt"/>
              <a:buAutoNum type="arabicPeriod"/>
            </a:pPr>
            <a:r>
              <a:rPr lang="en-US" sz="1700" b="1" dirty="0">
                <a:solidFill>
                  <a:srgbClr val="00B050"/>
                </a:solidFill>
              </a:rPr>
              <a:t>It can be challenging to find evidence of cardiac output in hypothermic patients.</a:t>
            </a:r>
          </a:p>
          <a:p>
            <a:pPr marL="342900" indent="-342900">
              <a:buFont typeface="+mj-lt"/>
              <a:buAutoNum type="arabicPeriod"/>
            </a:pPr>
            <a:r>
              <a:rPr lang="en-US" sz="1700" b="1" u="sng" dirty="0">
                <a:solidFill>
                  <a:srgbClr val="FF0000"/>
                </a:solidFill>
              </a:rPr>
              <a:t>If in doubt start CPR</a:t>
            </a:r>
            <a:r>
              <a:rPr lang="en-US" sz="1700" dirty="0"/>
              <a:t>, </a:t>
            </a:r>
            <a:r>
              <a:rPr lang="en-US" sz="1700" b="1" dirty="0">
                <a:solidFill>
                  <a:srgbClr val="00B050"/>
                </a:solidFill>
              </a:rPr>
              <a:t>pretty much with standard BLS/ACLS standards.</a:t>
            </a:r>
          </a:p>
          <a:p>
            <a:pPr marL="342900" indent="-342900">
              <a:buFont typeface="+mj-lt"/>
              <a:buAutoNum type="arabicPeriod"/>
            </a:pPr>
            <a:r>
              <a:rPr lang="en-US" sz="1700" b="1" dirty="0">
                <a:solidFill>
                  <a:srgbClr val="00B050"/>
                </a:solidFill>
              </a:rPr>
              <a:t>A key is accurate core body temperature measurement, esophageal likely the best</a:t>
            </a:r>
            <a:r>
              <a:rPr lang="en-US" sz="1700" dirty="0">
                <a:solidFill>
                  <a:srgbClr val="00B050"/>
                </a:solidFill>
              </a:rPr>
              <a:t>. </a:t>
            </a:r>
          </a:p>
          <a:p>
            <a:pPr marL="342900" indent="-342900">
              <a:buFont typeface="+mj-lt"/>
              <a:buAutoNum type="arabicPeriod"/>
            </a:pPr>
            <a:r>
              <a:rPr lang="en-US" sz="1700" b="1" dirty="0">
                <a:solidFill>
                  <a:srgbClr val="00B050"/>
                </a:solidFill>
              </a:rPr>
              <a:t>Expect a prolonged period of resuscitation and plan accordingly. </a:t>
            </a:r>
          </a:p>
          <a:p>
            <a:pPr marL="342900" indent="-342900">
              <a:buFont typeface="+mj-lt"/>
              <a:buAutoNum type="arabicPeriod"/>
            </a:pPr>
            <a:r>
              <a:rPr lang="en-US" sz="1700" b="1" dirty="0">
                <a:solidFill>
                  <a:srgbClr val="00B050"/>
                </a:solidFill>
              </a:rPr>
              <a:t>Drugs should not be given if core temperature is &lt; 30</a:t>
            </a:r>
            <a:r>
              <a:rPr lang="en-US" sz="1700" b="1" baseline="30000" dirty="0">
                <a:solidFill>
                  <a:srgbClr val="00B050"/>
                </a:solidFill>
              </a:rPr>
              <a:t>o</a:t>
            </a:r>
            <a:r>
              <a:rPr lang="en-US" sz="1700" b="1" dirty="0">
                <a:solidFill>
                  <a:srgbClr val="00B050"/>
                </a:solidFill>
              </a:rPr>
              <a:t>C, once above that give at twice the normal time intervals until normothermic. </a:t>
            </a:r>
          </a:p>
          <a:p>
            <a:pPr marL="342900" indent="-342900">
              <a:buFont typeface="+mj-lt"/>
              <a:buAutoNum type="arabicPeriod"/>
            </a:pPr>
            <a:r>
              <a:rPr lang="en-US" sz="1700" b="1" dirty="0">
                <a:solidFill>
                  <a:srgbClr val="00B050"/>
                </a:solidFill>
              </a:rPr>
              <a:t>Defibrillation is less effective at core temperature &lt; 30</a:t>
            </a:r>
            <a:r>
              <a:rPr lang="en-US" sz="1700" b="1" baseline="30000" dirty="0">
                <a:solidFill>
                  <a:srgbClr val="00B050"/>
                </a:solidFill>
              </a:rPr>
              <a:t>o</a:t>
            </a:r>
            <a:r>
              <a:rPr lang="en-US" sz="1700" b="1" dirty="0">
                <a:solidFill>
                  <a:srgbClr val="00B050"/>
                </a:solidFill>
              </a:rPr>
              <a:t>C and only try a maximum of three times if below that temperature and wait until the patient is rewarmed over 30</a:t>
            </a:r>
            <a:r>
              <a:rPr lang="en-US" sz="1700" b="1" baseline="30000" dirty="0">
                <a:solidFill>
                  <a:srgbClr val="00B050"/>
                </a:solidFill>
              </a:rPr>
              <a:t>o</a:t>
            </a:r>
            <a:r>
              <a:rPr lang="en-US" sz="1700" b="1" dirty="0">
                <a:solidFill>
                  <a:srgbClr val="00B050"/>
                </a:solidFill>
              </a:rPr>
              <a:t>C.</a:t>
            </a:r>
          </a:p>
          <a:p>
            <a:pPr marL="342900" indent="-342900">
              <a:buFont typeface="+mj-lt"/>
              <a:buAutoNum type="arabicPeriod"/>
            </a:pPr>
            <a:r>
              <a:rPr lang="en-US" sz="1700" b="1" dirty="0">
                <a:solidFill>
                  <a:srgbClr val="00B050"/>
                </a:solidFill>
              </a:rPr>
              <a:t>The most effective antiarrhythmic and inotropic agent is </a:t>
            </a:r>
            <a:r>
              <a:rPr lang="en-US" sz="1700" b="1" dirty="0">
                <a:solidFill>
                  <a:srgbClr val="FF0000"/>
                </a:solidFill>
              </a:rPr>
              <a:t>rewarming</a:t>
            </a:r>
            <a:r>
              <a:rPr lang="en-US" sz="1700" b="1" dirty="0">
                <a:solidFill>
                  <a:srgbClr val="00B050"/>
                </a:solidFill>
              </a:rPr>
              <a:t> the patient. </a:t>
            </a:r>
          </a:p>
          <a:p>
            <a:pPr marL="342900" indent="-342900">
              <a:buFont typeface="+mj-lt"/>
              <a:buAutoNum type="arabicPeriod"/>
            </a:pPr>
            <a:r>
              <a:rPr lang="en-US" sz="1700" b="1" dirty="0">
                <a:solidFill>
                  <a:srgbClr val="00B050"/>
                </a:solidFill>
              </a:rPr>
              <a:t>Cardiopulmonary bypass rewarms the fastest but least accessible – heated inspired air, Bair Hugger, lavage (peritoneal and bladder), heated IV fluids should all be used as well.</a:t>
            </a:r>
          </a:p>
          <a:p>
            <a:pPr marL="342900" indent="-342900">
              <a:buFont typeface="+mj-lt"/>
              <a:buAutoNum type="arabicPeriod"/>
            </a:pPr>
            <a:r>
              <a:rPr lang="en-US" sz="1700" b="1" dirty="0">
                <a:solidFill>
                  <a:srgbClr val="00B050"/>
                </a:solidFill>
              </a:rPr>
              <a:t>Prognosis is better with hypothermia than in other non-traumatic cardiopulmonary arrests so be aggressive but, know when the stop resuscitative efforts.</a:t>
            </a:r>
          </a:p>
        </p:txBody>
      </p:sp>
    </p:spTree>
    <p:extLst>
      <p:ext uri="{BB962C8B-B14F-4D97-AF65-F5344CB8AC3E}">
        <p14:creationId xmlns:p14="http://schemas.microsoft.com/office/powerpoint/2010/main" val="150486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303B-3202-B648-82E7-8F5800731CCC}"/>
              </a:ext>
            </a:extLst>
          </p:cNvPr>
          <p:cNvSpPr>
            <a:spLocks noGrp="1"/>
          </p:cNvSpPr>
          <p:nvPr>
            <p:ph type="title"/>
          </p:nvPr>
        </p:nvSpPr>
        <p:spPr>
          <a:xfrm>
            <a:off x="909897" y="2273704"/>
            <a:ext cx="3498979" cy="2456442"/>
          </a:xfrm>
        </p:spPr>
        <p:txBody>
          <a:bodyPr/>
          <a:lstStyle/>
          <a:p>
            <a:r>
              <a:rPr lang="en-US" dirty="0"/>
              <a:t>Selected Bibliography</a:t>
            </a:r>
          </a:p>
        </p:txBody>
      </p:sp>
      <p:sp>
        <p:nvSpPr>
          <p:cNvPr id="3" name="Content Placeholder 2">
            <a:extLst>
              <a:ext uri="{FF2B5EF4-FFF2-40B4-BE49-F238E27FC236}">
                <a16:creationId xmlns:a16="http://schemas.microsoft.com/office/drawing/2014/main" id="{E633AC8F-9649-0141-94EF-418B4E1BF5F6}"/>
              </a:ext>
            </a:extLst>
          </p:cNvPr>
          <p:cNvSpPr>
            <a:spLocks noGrp="1"/>
          </p:cNvSpPr>
          <p:nvPr>
            <p:ph idx="1"/>
          </p:nvPr>
        </p:nvSpPr>
        <p:spPr>
          <a:xfrm>
            <a:off x="4827181" y="520995"/>
            <a:ext cx="7146039" cy="5805377"/>
          </a:xfrm>
        </p:spPr>
        <p:txBody>
          <a:bodyPr>
            <a:normAutofit fontScale="92500" lnSpcReduction="20000"/>
          </a:bodyPr>
          <a:lstStyle/>
          <a:p>
            <a:pPr marL="342900" indent="-342900">
              <a:buFont typeface="+mj-lt"/>
              <a:buAutoNum type="arabicPeriod"/>
            </a:pPr>
            <a:r>
              <a:rPr lang="en-US" dirty="0"/>
              <a:t>Harris T, Jones JM. Cardiac arrest in special circumstances: hypothermic cardiac arrest. RCEM Learning 3/12/2018.</a:t>
            </a:r>
          </a:p>
          <a:p>
            <a:pPr marL="342900" indent="-342900">
              <a:buFont typeface="+mj-lt"/>
              <a:buAutoNum type="arabicPeriod"/>
            </a:pPr>
            <a:r>
              <a:rPr lang="en-US" dirty="0"/>
              <a:t>Gilbert M, </a:t>
            </a:r>
            <a:r>
              <a:rPr lang="en-US" dirty="0" err="1"/>
              <a:t>Busund</a:t>
            </a:r>
            <a:r>
              <a:rPr lang="en-US" dirty="0"/>
              <a:t> R, </a:t>
            </a:r>
            <a:r>
              <a:rPr lang="en-US" dirty="0" err="1"/>
              <a:t>Skagseth</a:t>
            </a:r>
            <a:r>
              <a:rPr lang="en-US" dirty="0"/>
              <a:t> P, et al. Resuscitation from accidental hypothermia of 13.7 C with circulatory arrest. Lancet 2000;355:375-376.</a:t>
            </a:r>
          </a:p>
          <a:p>
            <a:pPr marL="342900" indent="-342900">
              <a:buFont typeface="+mj-lt"/>
              <a:buAutoNum type="arabicPeriod"/>
            </a:pPr>
            <a:r>
              <a:rPr lang="en-US" dirty="0"/>
              <a:t>Ulrich AS, </a:t>
            </a:r>
            <a:r>
              <a:rPr lang="en-US" dirty="0" err="1"/>
              <a:t>Rathlev</a:t>
            </a:r>
            <a:r>
              <a:rPr lang="en-US" dirty="0"/>
              <a:t> NK. Hypothermia and localized cold injuries. Emerg Med </a:t>
            </a:r>
            <a:r>
              <a:rPr lang="en-US" dirty="0" err="1"/>
              <a:t>Clin</a:t>
            </a:r>
            <a:r>
              <a:rPr lang="en-US" dirty="0"/>
              <a:t> N Am 2004;22:281-298.</a:t>
            </a:r>
          </a:p>
          <a:p>
            <a:pPr marL="342900" indent="-342900">
              <a:buFont typeface="+mj-lt"/>
              <a:buAutoNum type="arabicPeriod"/>
            </a:pPr>
            <a:r>
              <a:rPr lang="en-US" dirty="0" err="1"/>
              <a:t>Mattu</a:t>
            </a:r>
            <a:r>
              <a:rPr lang="en-US" dirty="0"/>
              <a:t> A, Brady W, Peron A. Electrocardiographic manifestations of hypothermia. Ann J Emerg Med 2003;10:187-191.</a:t>
            </a:r>
          </a:p>
          <a:p>
            <a:pPr marL="342900" indent="-342900">
              <a:buFont typeface="+mj-lt"/>
              <a:buAutoNum type="arabicPeriod"/>
            </a:pPr>
            <a:r>
              <a:rPr lang="en-US" dirty="0" err="1"/>
              <a:t>Walpoth</a:t>
            </a:r>
            <a:r>
              <a:rPr lang="en-US" dirty="0"/>
              <a:t> B, </a:t>
            </a:r>
            <a:r>
              <a:rPr lang="en-US" dirty="0" err="1"/>
              <a:t>Walpoth</a:t>
            </a:r>
            <a:r>
              <a:rPr lang="en-US" dirty="0"/>
              <a:t>-Asian B, </a:t>
            </a:r>
            <a:r>
              <a:rPr lang="en-US" dirty="0" err="1"/>
              <a:t>Mattle</a:t>
            </a:r>
            <a:r>
              <a:rPr lang="en-US" dirty="0"/>
              <a:t> H, et al. Outcome of survivors of accidental deep hypothermia and circulatory arrest treated with </a:t>
            </a:r>
            <a:r>
              <a:rPr lang="en-US" dirty="0" err="1"/>
              <a:t>extracorporal</a:t>
            </a:r>
            <a:r>
              <a:rPr lang="en-US" dirty="0"/>
              <a:t> blood warming. NEJM 1997;337:1500-1505.</a:t>
            </a:r>
          </a:p>
          <a:p>
            <a:pPr marL="342900" indent="-342900">
              <a:buFont typeface="+mj-lt"/>
              <a:buAutoNum type="arabicPeriod"/>
            </a:pPr>
            <a:r>
              <a:rPr lang="en-US" dirty="0" err="1"/>
              <a:t>Farstad</a:t>
            </a:r>
            <a:r>
              <a:rPr lang="en-US" dirty="0"/>
              <a:t> M, Andersen K, Koller M, et al. Re-warming from accidental hypothermia by </a:t>
            </a:r>
            <a:r>
              <a:rPr lang="en-US" dirty="0" err="1"/>
              <a:t>extracorporal</a:t>
            </a:r>
            <a:r>
              <a:rPr lang="en-US" dirty="0"/>
              <a:t> circulation. </a:t>
            </a:r>
            <a:r>
              <a:rPr lang="en-US" dirty="0" err="1"/>
              <a:t>Eur</a:t>
            </a:r>
            <a:r>
              <a:rPr lang="en-US" dirty="0"/>
              <a:t> J </a:t>
            </a:r>
            <a:r>
              <a:rPr lang="en-US" dirty="0" err="1"/>
              <a:t>Cardiothorac</a:t>
            </a:r>
            <a:r>
              <a:rPr lang="en-US" dirty="0"/>
              <a:t> </a:t>
            </a:r>
            <a:r>
              <a:rPr lang="en-US" dirty="0" err="1"/>
              <a:t>Surg</a:t>
            </a:r>
            <a:r>
              <a:rPr lang="en-US" dirty="0"/>
              <a:t> 2001;20:58-64.</a:t>
            </a:r>
          </a:p>
          <a:p>
            <a:pPr marL="342900" indent="-342900">
              <a:buFont typeface="+mj-lt"/>
              <a:buAutoNum type="arabicPeriod"/>
            </a:pPr>
            <a:r>
              <a:rPr lang="en-US" dirty="0" err="1"/>
              <a:t>Vretenar</a:t>
            </a:r>
            <a:r>
              <a:rPr lang="en-US" dirty="0"/>
              <a:t> DF, Urschel JD, Parrot JC, et al. Cardiopulmonary bypass resuscitation for accidental hypothermia. Ann </a:t>
            </a:r>
            <a:r>
              <a:rPr lang="en-US" dirty="0" err="1"/>
              <a:t>Thorac</a:t>
            </a:r>
            <a:r>
              <a:rPr lang="en-US" dirty="0"/>
              <a:t> </a:t>
            </a:r>
            <a:r>
              <a:rPr lang="en-US" dirty="0" err="1"/>
              <a:t>Surg</a:t>
            </a:r>
            <a:r>
              <a:rPr lang="en-US" dirty="0"/>
              <a:t> 1994;58:895-898.</a:t>
            </a:r>
          </a:p>
          <a:p>
            <a:pPr marL="342900" indent="-342900">
              <a:buFont typeface="+mj-lt"/>
              <a:buAutoNum type="arabicPeriod"/>
            </a:pPr>
            <a:endParaRPr lang="en-US" dirty="0"/>
          </a:p>
        </p:txBody>
      </p:sp>
    </p:spTree>
    <p:extLst>
      <p:ext uri="{BB962C8B-B14F-4D97-AF65-F5344CB8AC3E}">
        <p14:creationId xmlns:p14="http://schemas.microsoft.com/office/powerpoint/2010/main" val="210471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5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Picture 4">
            <a:extLst>
              <a:ext uri="{FF2B5EF4-FFF2-40B4-BE49-F238E27FC236}">
                <a16:creationId xmlns:a16="http://schemas.microsoft.com/office/drawing/2014/main" id="{E4EC8C72-A85B-F945-8EA6-6B550D045CE3}"/>
              </a:ext>
            </a:extLst>
          </p:cNvPr>
          <p:cNvPicPr>
            <a:picLocks noChangeAspect="1"/>
          </p:cNvPicPr>
          <p:nvPr/>
        </p:nvPicPr>
        <p:blipFill>
          <a:blip r:embed="rId2"/>
          <a:stretch>
            <a:fillRect/>
          </a:stretch>
        </p:blipFill>
        <p:spPr>
          <a:xfrm>
            <a:off x="719995" y="286806"/>
            <a:ext cx="4641315" cy="6188421"/>
          </a:xfrm>
          <a:prstGeom prst="rect">
            <a:avLst/>
          </a:prstGeom>
        </p:spPr>
      </p:pic>
      <p:sp>
        <p:nvSpPr>
          <p:cNvPr id="6" name="TextBox 5">
            <a:extLst>
              <a:ext uri="{FF2B5EF4-FFF2-40B4-BE49-F238E27FC236}">
                <a16:creationId xmlns:a16="http://schemas.microsoft.com/office/drawing/2014/main" id="{F9B2A007-0CBB-8548-B1D2-DB80B0C19972}"/>
              </a:ext>
            </a:extLst>
          </p:cNvPr>
          <p:cNvSpPr txBox="1"/>
          <p:nvPr/>
        </p:nvSpPr>
        <p:spPr>
          <a:xfrm>
            <a:off x="5709684" y="2054176"/>
            <a:ext cx="6223489" cy="2308324"/>
          </a:xfrm>
          <a:prstGeom prst="rect">
            <a:avLst/>
          </a:prstGeom>
          <a:noFill/>
        </p:spPr>
        <p:txBody>
          <a:bodyPr wrap="square" rtlCol="0">
            <a:spAutoFit/>
          </a:bodyPr>
          <a:lstStyle/>
          <a:p>
            <a:pPr algn="ctr"/>
            <a:r>
              <a:rPr lang="en-US" sz="3600" b="1" dirty="0">
                <a:solidFill>
                  <a:srgbClr val="FFFF00"/>
                </a:solidFill>
              </a:rPr>
              <a:t>Winston and I thank you for your kind attention.</a:t>
            </a:r>
          </a:p>
          <a:p>
            <a:pPr algn="ctr"/>
            <a:endParaRPr lang="en-US" sz="3600" b="1" dirty="0">
              <a:solidFill>
                <a:srgbClr val="FFFF00"/>
              </a:solidFill>
            </a:endParaRPr>
          </a:p>
          <a:p>
            <a:pPr algn="ctr"/>
            <a:r>
              <a:rPr lang="en-US" sz="3600" b="1" dirty="0">
                <a:solidFill>
                  <a:srgbClr val="FFFF00"/>
                </a:solidFill>
              </a:rPr>
              <a:t>Questions?</a:t>
            </a:r>
          </a:p>
        </p:txBody>
      </p:sp>
    </p:spTree>
    <p:extLst>
      <p:ext uri="{BB962C8B-B14F-4D97-AF65-F5344CB8AC3E}">
        <p14:creationId xmlns:p14="http://schemas.microsoft.com/office/powerpoint/2010/main" val="18596445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332D-931C-0B40-A53C-F5FD10AB3C34}"/>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A7D50D56-8D5A-074F-9D01-F414004BE59D}"/>
              </a:ext>
            </a:extLst>
          </p:cNvPr>
          <p:cNvSpPr>
            <a:spLocks noGrp="1"/>
          </p:cNvSpPr>
          <p:nvPr>
            <p:ph idx="1"/>
          </p:nvPr>
        </p:nvSpPr>
        <p:spPr>
          <a:xfrm>
            <a:off x="5129079" y="218396"/>
            <a:ext cx="6281873" cy="3662488"/>
          </a:xfrm>
        </p:spPr>
        <p:txBody>
          <a:bodyPr/>
          <a:lstStyle/>
          <a:p>
            <a:r>
              <a:rPr lang="en-US" dirty="0"/>
              <a:t>No sponsors.</a:t>
            </a:r>
          </a:p>
          <a:p>
            <a:r>
              <a:rPr lang="en-US" dirty="0"/>
              <a:t>No conflicts of interest.</a:t>
            </a:r>
          </a:p>
          <a:p>
            <a:r>
              <a:rPr lang="en-US" i="1" dirty="0"/>
              <a:t>As always my goal in life is to be the person my dog, Winston, believes I am. </a:t>
            </a:r>
          </a:p>
          <a:p>
            <a:r>
              <a:rPr lang="en-US" i="1" dirty="0"/>
              <a:t>Winston has one potential conflict in that he is the mascot of the Michigan College of Emergency Physicians.</a:t>
            </a:r>
          </a:p>
        </p:txBody>
      </p:sp>
      <p:pic>
        <p:nvPicPr>
          <p:cNvPr id="5" name="Picture 4">
            <a:extLst>
              <a:ext uri="{FF2B5EF4-FFF2-40B4-BE49-F238E27FC236}">
                <a16:creationId xmlns:a16="http://schemas.microsoft.com/office/drawing/2014/main" id="{16832132-C02F-1641-974A-C4FBA6F688E3}"/>
              </a:ext>
            </a:extLst>
          </p:cNvPr>
          <p:cNvPicPr>
            <a:picLocks noChangeAspect="1"/>
          </p:cNvPicPr>
          <p:nvPr/>
        </p:nvPicPr>
        <p:blipFill>
          <a:blip r:embed="rId2"/>
          <a:stretch>
            <a:fillRect/>
          </a:stretch>
        </p:blipFill>
        <p:spPr>
          <a:xfrm>
            <a:off x="7033980" y="3429000"/>
            <a:ext cx="2472070" cy="3296093"/>
          </a:xfrm>
          <a:prstGeom prst="rect">
            <a:avLst/>
          </a:prstGeom>
        </p:spPr>
      </p:pic>
    </p:spTree>
    <p:extLst>
      <p:ext uri="{BB962C8B-B14F-4D97-AF65-F5344CB8AC3E}">
        <p14:creationId xmlns:p14="http://schemas.microsoft.com/office/powerpoint/2010/main" val="379842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C5CF1-D35B-9641-BB91-2AC4769F8320}"/>
              </a:ext>
            </a:extLst>
          </p:cNvPr>
          <p:cNvSpPr>
            <a:spLocks noGrp="1"/>
          </p:cNvSpPr>
          <p:nvPr>
            <p:ph type="title"/>
          </p:nvPr>
        </p:nvSpPr>
        <p:spPr>
          <a:xfrm>
            <a:off x="2820235" y="469172"/>
            <a:ext cx="6230857" cy="1230570"/>
          </a:xfrm>
        </p:spPr>
        <p:txBody>
          <a:bodyPr anchor="t">
            <a:normAutofit/>
          </a:bodyPr>
          <a:lstStyle/>
          <a:p>
            <a:pPr algn="l"/>
            <a:r>
              <a:rPr lang="en-US" sz="3600" dirty="0">
                <a:solidFill>
                  <a:schemeClr val="accent1"/>
                </a:solidFill>
              </a:rPr>
              <a:t>Introduction</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6771365-98A3-AF44-B366-BA127538C2DD}"/>
              </a:ext>
            </a:extLst>
          </p:cNvPr>
          <p:cNvSpPr>
            <a:spLocks noGrp="1"/>
          </p:cNvSpPr>
          <p:nvPr>
            <p:ph idx="1"/>
          </p:nvPr>
        </p:nvSpPr>
        <p:spPr>
          <a:xfrm>
            <a:off x="2315176" y="1682271"/>
            <a:ext cx="9642861" cy="4864357"/>
          </a:xfrm>
        </p:spPr>
        <p:txBody>
          <a:bodyPr anchor="t">
            <a:normAutofit/>
          </a:bodyPr>
          <a:lstStyle/>
          <a:p>
            <a:r>
              <a:rPr lang="en-US" dirty="0"/>
              <a:t>Hypothermic Cardiac Arrest</a:t>
            </a:r>
          </a:p>
          <a:p>
            <a:pPr lvl="1"/>
            <a:r>
              <a:rPr lang="en-US" dirty="0"/>
              <a:t>Due to </a:t>
            </a:r>
            <a:r>
              <a:rPr lang="en-US" b="1" u="sng" dirty="0"/>
              <a:t>severe</a:t>
            </a:r>
            <a:r>
              <a:rPr lang="en-US" dirty="0"/>
              <a:t> hypothermia leading to cardiovascular instability and as it progresses to cardiac arrest.</a:t>
            </a:r>
          </a:p>
          <a:p>
            <a:pPr lvl="1"/>
            <a:r>
              <a:rPr lang="en-US" dirty="0"/>
              <a:t>This is in contrast to therapeutic hypothermia.</a:t>
            </a:r>
          </a:p>
          <a:p>
            <a:pPr lvl="1"/>
            <a:r>
              <a:rPr lang="en-US" dirty="0"/>
              <a:t>Organ systems require a narrow range of temperatures to function properly. </a:t>
            </a:r>
          </a:p>
          <a:p>
            <a:r>
              <a:rPr lang="en-US" dirty="0"/>
              <a:t>At risk populations include:</a:t>
            </a:r>
          </a:p>
          <a:p>
            <a:pPr lvl="1"/>
            <a:r>
              <a:rPr lang="en-US" dirty="0"/>
              <a:t>Winter sports enthusiasts, most often in good health.</a:t>
            </a:r>
          </a:p>
          <a:p>
            <a:pPr lvl="1"/>
            <a:r>
              <a:rPr lang="en-US" dirty="0"/>
              <a:t>Urban poor, often with multiple medical problems, malnutrition, ETOH/drug abuse.</a:t>
            </a:r>
          </a:p>
          <a:p>
            <a:pPr lvl="1"/>
            <a:r>
              <a:rPr lang="en-US" dirty="0"/>
              <a:t>Cold water immersion accidents.  </a:t>
            </a:r>
          </a:p>
          <a:p>
            <a:r>
              <a:rPr lang="en-US" dirty="0"/>
              <a:t>Three levels of hypothermia based on core temperature:</a:t>
            </a:r>
          </a:p>
          <a:p>
            <a:pPr lvl="1"/>
            <a:r>
              <a:rPr lang="en-US" dirty="0"/>
              <a:t>Mild = 32 – 35</a:t>
            </a:r>
            <a:r>
              <a:rPr lang="en-US" baseline="30000" dirty="0"/>
              <a:t>o</a:t>
            </a:r>
            <a:r>
              <a:rPr lang="en-US" dirty="0"/>
              <a:t>C</a:t>
            </a:r>
          </a:p>
          <a:p>
            <a:pPr lvl="1"/>
            <a:r>
              <a:rPr lang="en-US" dirty="0"/>
              <a:t>Moderate = 30-32</a:t>
            </a:r>
            <a:r>
              <a:rPr lang="en-US" baseline="30000" dirty="0"/>
              <a:t>o</a:t>
            </a:r>
            <a:r>
              <a:rPr lang="en-US" dirty="0"/>
              <a:t>C</a:t>
            </a:r>
          </a:p>
          <a:p>
            <a:pPr lvl="1"/>
            <a:r>
              <a:rPr lang="en-US" dirty="0"/>
              <a:t>Severe = &lt; 30</a:t>
            </a:r>
            <a:r>
              <a:rPr lang="en-US" baseline="30000" dirty="0"/>
              <a:t>o</a:t>
            </a:r>
            <a:r>
              <a:rPr lang="en-US" dirty="0"/>
              <a:t>C</a:t>
            </a:r>
            <a:endParaRPr lang="en-US" sz="1400" dirty="0"/>
          </a:p>
        </p:txBody>
      </p:sp>
    </p:spTree>
    <p:extLst>
      <p:ext uri="{BB962C8B-B14F-4D97-AF65-F5344CB8AC3E}">
        <p14:creationId xmlns:p14="http://schemas.microsoft.com/office/powerpoint/2010/main" val="85997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10BF1-BB66-084B-968F-A83582F876A9}"/>
              </a:ext>
            </a:extLst>
          </p:cNvPr>
          <p:cNvSpPr>
            <a:spLocks noGrp="1"/>
          </p:cNvSpPr>
          <p:nvPr>
            <p:ph type="title"/>
          </p:nvPr>
        </p:nvSpPr>
        <p:spPr>
          <a:xfrm>
            <a:off x="2820235" y="287337"/>
            <a:ext cx="6230857" cy="1230570"/>
          </a:xfrm>
        </p:spPr>
        <p:txBody>
          <a:bodyPr anchor="t">
            <a:normAutofit/>
          </a:bodyPr>
          <a:lstStyle/>
          <a:p>
            <a:pPr algn="l"/>
            <a:r>
              <a:rPr lang="en-US" sz="3600" dirty="0">
                <a:solidFill>
                  <a:schemeClr val="accent1"/>
                </a:solidFill>
              </a:rPr>
              <a:t>Pathophysiology of Hypothermia</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D5E71912-3605-7B46-B751-654E35D639FB}"/>
              </a:ext>
            </a:extLst>
          </p:cNvPr>
          <p:cNvSpPr>
            <a:spLocks noGrp="1"/>
          </p:cNvSpPr>
          <p:nvPr>
            <p:ph idx="1"/>
          </p:nvPr>
        </p:nvSpPr>
        <p:spPr>
          <a:xfrm>
            <a:off x="2403090" y="1357148"/>
            <a:ext cx="9422199" cy="5432979"/>
          </a:xfrm>
        </p:spPr>
        <p:txBody>
          <a:bodyPr anchor="t">
            <a:normAutofit/>
          </a:bodyPr>
          <a:lstStyle/>
          <a:p>
            <a:r>
              <a:rPr lang="en-US" dirty="0"/>
              <a:t>As core body temperature falls a number of detrimental things happen all of which result in a reduction of organ perfusion:</a:t>
            </a:r>
          </a:p>
          <a:p>
            <a:pPr lvl="1"/>
            <a:r>
              <a:rPr lang="en-US" dirty="0"/>
              <a:t>Myocardial contractility is reduced. </a:t>
            </a:r>
          </a:p>
          <a:p>
            <a:pPr lvl="1"/>
            <a:r>
              <a:rPr lang="en-US" dirty="0"/>
              <a:t>Left shift of the oxygen-dissociation curve reducing oxygen delivery to the tissues (Hgb holds unto O2 and does not release it at the cellular level).</a:t>
            </a:r>
          </a:p>
          <a:p>
            <a:pPr lvl="1"/>
            <a:r>
              <a:rPr lang="en-US" dirty="0"/>
              <a:t>Vasoconstriction.</a:t>
            </a:r>
          </a:p>
          <a:p>
            <a:pPr lvl="1"/>
            <a:r>
              <a:rPr lang="en-US" dirty="0"/>
              <a:t>Increased blood viscosity. </a:t>
            </a:r>
          </a:p>
          <a:p>
            <a:pPr lvl="1"/>
            <a:r>
              <a:rPr lang="en-US" dirty="0"/>
              <a:t>Cold diuresis reduces vascular volume</a:t>
            </a:r>
          </a:p>
          <a:p>
            <a:r>
              <a:rPr lang="en-US" dirty="0"/>
              <a:t>Initially an increase in sympathetic drive induces shivering, tachycardia, and tachypnea however at 30</a:t>
            </a:r>
            <a:r>
              <a:rPr lang="en-US" baseline="30000" dirty="0"/>
              <a:t>o</a:t>
            </a:r>
            <a:r>
              <a:rPr lang="en-US" dirty="0"/>
              <a:t>C shivering stops and one sees hypotension, bradycardia, reduced respiratory rate, and a fall in cardiac output. </a:t>
            </a:r>
          </a:p>
          <a:p>
            <a:r>
              <a:rPr lang="en-US" dirty="0"/>
              <a:t>That bradycardia leads to atrial fibrillation to ventricular arrhythmias and at 32</a:t>
            </a:r>
            <a:r>
              <a:rPr lang="en-US" baseline="30000" dirty="0"/>
              <a:t>o</a:t>
            </a:r>
            <a:r>
              <a:rPr lang="en-US" dirty="0"/>
              <a:t>C ventricular fibrillation and finally asystole. </a:t>
            </a:r>
          </a:p>
        </p:txBody>
      </p:sp>
    </p:spTree>
    <p:extLst>
      <p:ext uri="{BB962C8B-B14F-4D97-AF65-F5344CB8AC3E}">
        <p14:creationId xmlns:p14="http://schemas.microsoft.com/office/powerpoint/2010/main" val="47631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E142A3-3489-2241-B244-D8BDF2851DC5}"/>
              </a:ext>
            </a:extLst>
          </p:cNvPr>
          <p:cNvGraphicFramePr>
            <a:graphicFrameLocks noGrp="1"/>
          </p:cNvGraphicFramePr>
          <p:nvPr>
            <p:extLst>
              <p:ext uri="{D42A27DB-BD31-4B8C-83A1-F6EECF244321}">
                <p14:modId xmlns:p14="http://schemas.microsoft.com/office/powerpoint/2010/main" val="3442431015"/>
              </p:ext>
            </p:extLst>
          </p:nvPr>
        </p:nvGraphicFramePr>
        <p:xfrm>
          <a:off x="1489739" y="276860"/>
          <a:ext cx="10099749" cy="6304280"/>
        </p:xfrm>
        <a:graphic>
          <a:graphicData uri="http://schemas.openxmlformats.org/drawingml/2006/table">
            <a:tbl>
              <a:tblPr firstRow="1" bandRow="1">
                <a:tableStyleId>{5C22544A-7EE6-4342-B048-85BDC9FD1C3A}</a:tableStyleId>
              </a:tblPr>
              <a:tblGrid>
                <a:gridCol w="1519275">
                  <a:extLst>
                    <a:ext uri="{9D8B030D-6E8A-4147-A177-3AD203B41FA5}">
                      <a16:colId xmlns:a16="http://schemas.microsoft.com/office/drawing/2014/main" val="3539328386"/>
                    </a:ext>
                  </a:extLst>
                </a:gridCol>
                <a:gridCol w="1573619">
                  <a:extLst>
                    <a:ext uri="{9D8B030D-6E8A-4147-A177-3AD203B41FA5}">
                      <a16:colId xmlns:a16="http://schemas.microsoft.com/office/drawing/2014/main" val="791437364"/>
                    </a:ext>
                  </a:extLst>
                </a:gridCol>
                <a:gridCol w="7006855">
                  <a:extLst>
                    <a:ext uri="{9D8B030D-6E8A-4147-A177-3AD203B41FA5}">
                      <a16:colId xmlns:a16="http://schemas.microsoft.com/office/drawing/2014/main" val="2337817488"/>
                    </a:ext>
                  </a:extLst>
                </a:gridCol>
              </a:tblGrid>
              <a:tr h="370840">
                <a:tc>
                  <a:txBody>
                    <a:bodyPr/>
                    <a:lstStyle/>
                    <a:p>
                      <a:pPr algn="ctr"/>
                      <a:r>
                        <a:rPr lang="en-US" dirty="0"/>
                        <a:t>Grade</a:t>
                      </a:r>
                    </a:p>
                  </a:txBody>
                  <a:tcPr/>
                </a:tc>
                <a:tc>
                  <a:txBody>
                    <a:bodyPr/>
                    <a:lstStyle/>
                    <a:p>
                      <a:pPr algn="ctr"/>
                      <a:r>
                        <a:rPr lang="en-US" dirty="0"/>
                        <a:t>Temp (C)</a:t>
                      </a:r>
                    </a:p>
                  </a:txBody>
                  <a:tcPr/>
                </a:tc>
                <a:tc>
                  <a:txBody>
                    <a:bodyPr/>
                    <a:lstStyle/>
                    <a:p>
                      <a:pPr algn="ctr"/>
                      <a:r>
                        <a:rPr lang="en-US" dirty="0"/>
                        <a:t>Physiologic Changes</a:t>
                      </a:r>
                    </a:p>
                  </a:txBody>
                  <a:tcPr/>
                </a:tc>
                <a:extLst>
                  <a:ext uri="{0D108BD9-81ED-4DB2-BD59-A6C34878D82A}">
                    <a16:rowId xmlns:a16="http://schemas.microsoft.com/office/drawing/2014/main" val="1772334578"/>
                  </a:ext>
                </a:extLst>
              </a:tr>
              <a:tr h="370840">
                <a:tc>
                  <a:txBody>
                    <a:bodyPr/>
                    <a:lstStyle/>
                    <a:p>
                      <a:r>
                        <a:rPr lang="en-US" dirty="0"/>
                        <a:t>Mild</a:t>
                      </a:r>
                    </a:p>
                  </a:txBody>
                  <a:tcPr/>
                </a:tc>
                <a:tc>
                  <a:txBody>
                    <a:bodyPr/>
                    <a:lstStyle/>
                    <a:p>
                      <a:r>
                        <a:rPr lang="en-US" dirty="0"/>
                        <a:t>35</a:t>
                      </a:r>
                    </a:p>
                  </a:txBody>
                  <a:tcPr/>
                </a:tc>
                <a:tc>
                  <a:txBody>
                    <a:bodyPr/>
                    <a:lstStyle/>
                    <a:p>
                      <a:r>
                        <a:rPr lang="en-US" dirty="0"/>
                        <a:t>Maximum shivering, impaired judgment</a:t>
                      </a:r>
                    </a:p>
                  </a:txBody>
                  <a:tcPr/>
                </a:tc>
                <a:extLst>
                  <a:ext uri="{0D108BD9-81ED-4DB2-BD59-A6C34878D82A}">
                    <a16:rowId xmlns:a16="http://schemas.microsoft.com/office/drawing/2014/main" val="3642831264"/>
                  </a:ext>
                </a:extLst>
              </a:tr>
              <a:tr h="370840">
                <a:tc>
                  <a:txBody>
                    <a:bodyPr/>
                    <a:lstStyle/>
                    <a:p>
                      <a:endParaRPr lang="en-US"/>
                    </a:p>
                  </a:txBody>
                  <a:tcPr/>
                </a:tc>
                <a:tc>
                  <a:txBody>
                    <a:bodyPr/>
                    <a:lstStyle/>
                    <a:p>
                      <a:r>
                        <a:rPr lang="en-US" dirty="0"/>
                        <a:t>34</a:t>
                      </a:r>
                    </a:p>
                  </a:txBody>
                  <a:tcPr/>
                </a:tc>
                <a:tc>
                  <a:txBody>
                    <a:bodyPr/>
                    <a:lstStyle/>
                    <a:p>
                      <a:r>
                        <a:rPr lang="en-US" dirty="0"/>
                        <a:t>Increased HR, RR, SVR, cold diuresis</a:t>
                      </a:r>
                    </a:p>
                  </a:txBody>
                  <a:tcPr/>
                </a:tc>
                <a:extLst>
                  <a:ext uri="{0D108BD9-81ED-4DB2-BD59-A6C34878D82A}">
                    <a16:rowId xmlns:a16="http://schemas.microsoft.com/office/drawing/2014/main" val="4052212716"/>
                  </a:ext>
                </a:extLst>
              </a:tr>
              <a:tr h="370840">
                <a:tc>
                  <a:txBody>
                    <a:bodyPr/>
                    <a:lstStyle/>
                    <a:p>
                      <a:endParaRPr lang="en-US" dirty="0"/>
                    </a:p>
                  </a:txBody>
                  <a:tcPr/>
                </a:tc>
                <a:tc>
                  <a:txBody>
                    <a:bodyPr/>
                    <a:lstStyle/>
                    <a:p>
                      <a:r>
                        <a:rPr lang="en-US" dirty="0"/>
                        <a:t>33</a:t>
                      </a:r>
                    </a:p>
                  </a:txBody>
                  <a:tcPr/>
                </a:tc>
                <a:tc>
                  <a:txBody>
                    <a:bodyPr/>
                    <a:lstStyle/>
                    <a:p>
                      <a:r>
                        <a:rPr lang="en-US" dirty="0"/>
                        <a:t>Bradycardia, respiratory depression, hyperglycemia, ataxia</a:t>
                      </a:r>
                    </a:p>
                  </a:txBody>
                  <a:tcPr/>
                </a:tc>
                <a:extLst>
                  <a:ext uri="{0D108BD9-81ED-4DB2-BD59-A6C34878D82A}">
                    <a16:rowId xmlns:a16="http://schemas.microsoft.com/office/drawing/2014/main" val="429033259"/>
                  </a:ext>
                </a:extLst>
              </a:tr>
              <a:tr h="370840">
                <a:tc>
                  <a:txBody>
                    <a:bodyPr/>
                    <a:lstStyle/>
                    <a:p>
                      <a:r>
                        <a:rPr lang="en-US" dirty="0"/>
                        <a:t>Moderate</a:t>
                      </a:r>
                    </a:p>
                  </a:txBody>
                  <a:tcPr/>
                </a:tc>
                <a:tc>
                  <a:txBody>
                    <a:bodyPr/>
                    <a:lstStyle/>
                    <a:p>
                      <a:r>
                        <a:rPr lang="en-US" dirty="0"/>
                        <a:t>32</a:t>
                      </a:r>
                    </a:p>
                  </a:txBody>
                  <a:tcPr/>
                </a:tc>
                <a:tc>
                  <a:txBody>
                    <a:bodyPr/>
                    <a:lstStyle/>
                    <a:p>
                      <a:r>
                        <a:rPr lang="en-US" dirty="0"/>
                        <a:t>Stupor, lethargy, arrest of shivering</a:t>
                      </a:r>
                    </a:p>
                  </a:txBody>
                  <a:tcPr/>
                </a:tc>
                <a:extLst>
                  <a:ext uri="{0D108BD9-81ED-4DB2-BD59-A6C34878D82A}">
                    <a16:rowId xmlns:a16="http://schemas.microsoft.com/office/drawing/2014/main" val="1557353501"/>
                  </a:ext>
                </a:extLst>
              </a:tr>
              <a:tr h="370840">
                <a:tc>
                  <a:txBody>
                    <a:bodyPr/>
                    <a:lstStyle/>
                    <a:p>
                      <a:endParaRPr lang="en-US" dirty="0"/>
                    </a:p>
                  </a:txBody>
                  <a:tcPr/>
                </a:tc>
                <a:tc>
                  <a:txBody>
                    <a:bodyPr/>
                    <a:lstStyle/>
                    <a:p>
                      <a:r>
                        <a:rPr lang="en-US" dirty="0"/>
                        <a:t>31</a:t>
                      </a:r>
                    </a:p>
                  </a:txBody>
                  <a:tcPr/>
                </a:tc>
                <a:tc>
                  <a:txBody>
                    <a:bodyPr/>
                    <a:lstStyle/>
                    <a:p>
                      <a:r>
                        <a:rPr lang="en-US" dirty="0"/>
                        <a:t>Atrial arrhythmia, Osborn J-waves, worsening bradycardia</a:t>
                      </a:r>
                    </a:p>
                  </a:txBody>
                  <a:tcPr/>
                </a:tc>
                <a:extLst>
                  <a:ext uri="{0D108BD9-81ED-4DB2-BD59-A6C34878D82A}">
                    <a16:rowId xmlns:a16="http://schemas.microsoft.com/office/drawing/2014/main" val="564488752"/>
                  </a:ext>
                </a:extLst>
              </a:tr>
              <a:tr h="370840">
                <a:tc>
                  <a:txBody>
                    <a:bodyPr/>
                    <a:lstStyle/>
                    <a:p>
                      <a:endParaRPr lang="en-US" dirty="0"/>
                    </a:p>
                  </a:txBody>
                  <a:tcPr/>
                </a:tc>
                <a:tc>
                  <a:txBody>
                    <a:bodyPr/>
                    <a:lstStyle/>
                    <a:p>
                      <a:r>
                        <a:rPr lang="en-US" dirty="0"/>
                        <a:t>30</a:t>
                      </a:r>
                    </a:p>
                  </a:txBody>
                  <a:tcPr/>
                </a:tc>
                <a:tc>
                  <a:txBody>
                    <a:bodyPr/>
                    <a:lstStyle/>
                    <a:p>
                      <a:r>
                        <a:rPr lang="en-US" dirty="0"/>
                        <a:t>Insulin resistance, decreased O2 consumption</a:t>
                      </a:r>
                    </a:p>
                  </a:txBody>
                  <a:tcPr/>
                </a:tc>
                <a:extLst>
                  <a:ext uri="{0D108BD9-81ED-4DB2-BD59-A6C34878D82A}">
                    <a16:rowId xmlns:a16="http://schemas.microsoft.com/office/drawing/2014/main" val="335399401"/>
                  </a:ext>
                </a:extLst>
              </a:tr>
              <a:tr h="370840">
                <a:tc>
                  <a:txBody>
                    <a:bodyPr/>
                    <a:lstStyle/>
                    <a:p>
                      <a:endParaRPr lang="en-US" dirty="0"/>
                    </a:p>
                  </a:txBody>
                  <a:tcPr/>
                </a:tc>
                <a:tc>
                  <a:txBody>
                    <a:bodyPr/>
                    <a:lstStyle/>
                    <a:p>
                      <a:r>
                        <a:rPr lang="en-US" dirty="0"/>
                        <a:t>29</a:t>
                      </a:r>
                    </a:p>
                  </a:txBody>
                  <a:tcPr/>
                </a:tc>
                <a:tc>
                  <a:txBody>
                    <a:bodyPr/>
                    <a:lstStyle/>
                    <a:p>
                      <a:r>
                        <a:rPr lang="en-US" dirty="0"/>
                        <a:t>Progressive decreased LOC, HR and RR continue to fall</a:t>
                      </a:r>
                    </a:p>
                  </a:txBody>
                  <a:tcPr/>
                </a:tc>
                <a:extLst>
                  <a:ext uri="{0D108BD9-81ED-4DB2-BD59-A6C34878D82A}">
                    <a16:rowId xmlns:a16="http://schemas.microsoft.com/office/drawing/2014/main" val="2684153504"/>
                  </a:ext>
                </a:extLst>
              </a:tr>
              <a:tr h="370840">
                <a:tc>
                  <a:txBody>
                    <a:bodyPr/>
                    <a:lstStyle/>
                    <a:p>
                      <a:r>
                        <a:rPr lang="en-US" dirty="0"/>
                        <a:t>Severe</a:t>
                      </a:r>
                    </a:p>
                  </a:txBody>
                  <a:tcPr/>
                </a:tc>
                <a:tc>
                  <a:txBody>
                    <a:bodyPr/>
                    <a:lstStyle/>
                    <a:p>
                      <a:r>
                        <a:rPr lang="en-US" dirty="0"/>
                        <a:t>28</a:t>
                      </a:r>
                    </a:p>
                  </a:txBody>
                  <a:tcPr/>
                </a:tc>
                <a:tc>
                  <a:txBody>
                    <a:bodyPr/>
                    <a:lstStyle/>
                    <a:p>
                      <a:r>
                        <a:rPr lang="en-US" dirty="0"/>
                        <a:t>Susceptible to VF, HR and O2 consumption down by 50%`</a:t>
                      </a:r>
                    </a:p>
                  </a:txBody>
                  <a:tcPr/>
                </a:tc>
                <a:extLst>
                  <a:ext uri="{0D108BD9-81ED-4DB2-BD59-A6C34878D82A}">
                    <a16:rowId xmlns:a16="http://schemas.microsoft.com/office/drawing/2014/main" val="403526670"/>
                  </a:ext>
                </a:extLst>
              </a:tr>
              <a:tr h="370840">
                <a:tc>
                  <a:txBody>
                    <a:bodyPr/>
                    <a:lstStyle/>
                    <a:p>
                      <a:endParaRPr lang="en-US" dirty="0"/>
                    </a:p>
                  </a:txBody>
                  <a:tcPr/>
                </a:tc>
                <a:tc>
                  <a:txBody>
                    <a:bodyPr/>
                    <a:lstStyle/>
                    <a:p>
                      <a:r>
                        <a:rPr lang="en-US" dirty="0"/>
                        <a:t>27</a:t>
                      </a:r>
                    </a:p>
                  </a:txBody>
                  <a:tcPr/>
                </a:tc>
                <a:tc>
                  <a:txBody>
                    <a:bodyPr/>
                    <a:lstStyle/>
                    <a:p>
                      <a:r>
                        <a:rPr lang="en-US" dirty="0"/>
                        <a:t>Loss reflexes and voluntary movement</a:t>
                      </a:r>
                    </a:p>
                  </a:txBody>
                  <a:tcPr/>
                </a:tc>
                <a:extLst>
                  <a:ext uri="{0D108BD9-81ED-4DB2-BD59-A6C34878D82A}">
                    <a16:rowId xmlns:a16="http://schemas.microsoft.com/office/drawing/2014/main" val="711995945"/>
                  </a:ext>
                </a:extLst>
              </a:tr>
              <a:tr h="370840">
                <a:tc>
                  <a:txBody>
                    <a:bodyPr/>
                    <a:lstStyle/>
                    <a:p>
                      <a:endParaRPr lang="en-US" dirty="0"/>
                    </a:p>
                  </a:txBody>
                  <a:tcPr/>
                </a:tc>
                <a:tc>
                  <a:txBody>
                    <a:bodyPr/>
                    <a:lstStyle/>
                    <a:p>
                      <a:r>
                        <a:rPr lang="en-US" dirty="0"/>
                        <a:t>26</a:t>
                      </a:r>
                    </a:p>
                  </a:txBody>
                  <a:tcPr/>
                </a:tc>
                <a:tc>
                  <a:txBody>
                    <a:bodyPr/>
                    <a:lstStyle/>
                    <a:p>
                      <a:r>
                        <a:rPr lang="en-US" dirty="0"/>
                        <a:t>No response to pain, acid-base disturbances</a:t>
                      </a:r>
                    </a:p>
                  </a:txBody>
                  <a:tcPr/>
                </a:tc>
                <a:extLst>
                  <a:ext uri="{0D108BD9-81ED-4DB2-BD59-A6C34878D82A}">
                    <a16:rowId xmlns:a16="http://schemas.microsoft.com/office/drawing/2014/main" val="1057380466"/>
                  </a:ext>
                </a:extLst>
              </a:tr>
              <a:tr h="370840">
                <a:tc>
                  <a:txBody>
                    <a:bodyPr/>
                    <a:lstStyle/>
                    <a:p>
                      <a:endParaRPr lang="en-US" dirty="0"/>
                    </a:p>
                  </a:txBody>
                  <a:tcPr/>
                </a:tc>
                <a:tc>
                  <a:txBody>
                    <a:bodyPr/>
                    <a:lstStyle/>
                    <a:p>
                      <a:r>
                        <a:rPr lang="en-US" dirty="0"/>
                        <a:t>25</a:t>
                      </a:r>
                    </a:p>
                  </a:txBody>
                  <a:tcPr/>
                </a:tc>
                <a:tc>
                  <a:txBody>
                    <a:bodyPr/>
                    <a:lstStyle/>
                    <a:p>
                      <a:r>
                        <a:rPr lang="en-US" dirty="0"/>
                        <a:t>Cerebral blood flow down by 66%, pulmonary edema, apnea</a:t>
                      </a:r>
                    </a:p>
                  </a:txBody>
                  <a:tcPr/>
                </a:tc>
                <a:extLst>
                  <a:ext uri="{0D108BD9-81ED-4DB2-BD59-A6C34878D82A}">
                    <a16:rowId xmlns:a16="http://schemas.microsoft.com/office/drawing/2014/main" val="1508950587"/>
                  </a:ext>
                </a:extLst>
              </a:tr>
              <a:tr h="370840">
                <a:tc>
                  <a:txBody>
                    <a:bodyPr/>
                    <a:lstStyle/>
                    <a:p>
                      <a:endParaRPr lang="en-US" dirty="0"/>
                    </a:p>
                  </a:txBody>
                  <a:tcPr/>
                </a:tc>
                <a:tc>
                  <a:txBody>
                    <a:bodyPr/>
                    <a:lstStyle/>
                    <a:p>
                      <a:r>
                        <a:rPr lang="en-US" dirty="0"/>
                        <a:t>24</a:t>
                      </a:r>
                    </a:p>
                  </a:txBody>
                  <a:tcPr/>
                </a:tc>
                <a:tc>
                  <a:txBody>
                    <a:bodyPr/>
                    <a:lstStyle/>
                    <a:p>
                      <a:r>
                        <a:rPr lang="en-US" dirty="0"/>
                        <a:t>Hypotension</a:t>
                      </a:r>
                    </a:p>
                  </a:txBody>
                  <a:tcPr/>
                </a:tc>
                <a:extLst>
                  <a:ext uri="{0D108BD9-81ED-4DB2-BD59-A6C34878D82A}">
                    <a16:rowId xmlns:a16="http://schemas.microsoft.com/office/drawing/2014/main" val="1336970878"/>
                  </a:ext>
                </a:extLst>
              </a:tr>
              <a:tr h="370840">
                <a:tc>
                  <a:txBody>
                    <a:bodyPr/>
                    <a:lstStyle/>
                    <a:p>
                      <a:endParaRPr lang="en-US" dirty="0"/>
                    </a:p>
                  </a:txBody>
                  <a:tcPr/>
                </a:tc>
                <a:tc>
                  <a:txBody>
                    <a:bodyPr/>
                    <a:lstStyle/>
                    <a:p>
                      <a:r>
                        <a:rPr lang="en-US" dirty="0"/>
                        <a:t>23</a:t>
                      </a:r>
                    </a:p>
                  </a:txBody>
                  <a:tcPr/>
                </a:tc>
                <a:tc>
                  <a:txBody>
                    <a:bodyPr/>
                    <a:lstStyle/>
                    <a:p>
                      <a:r>
                        <a:rPr lang="en-US" dirty="0"/>
                        <a:t>Corneal and oculocephalic reflexes absent</a:t>
                      </a:r>
                    </a:p>
                  </a:txBody>
                  <a:tcPr/>
                </a:tc>
                <a:extLst>
                  <a:ext uri="{0D108BD9-81ED-4DB2-BD59-A6C34878D82A}">
                    <a16:rowId xmlns:a16="http://schemas.microsoft.com/office/drawing/2014/main" val="445780169"/>
                  </a:ext>
                </a:extLst>
              </a:tr>
              <a:tr h="370840">
                <a:tc>
                  <a:txBody>
                    <a:bodyPr/>
                    <a:lstStyle/>
                    <a:p>
                      <a:endParaRPr lang="en-US" dirty="0"/>
                    </a:p>
                  </a:txBody>
                  <a:tcPr/>
                </a:tc>
                <a:tc>
                  <a:txBody>
                    <a:bodyPr/>
                    <a:lstStyle/>
                    <a:p>
                      <a:r>
                        <a:rPr lang="en-US" dirty="0"/>
                        <a:t>22</a:t>
                      </a:r>
                    </a:p>
                  </a:txBody>
                  <a:tcPr/>
                </a:tc>
                <a:tc>
                  <a:txBody>
                    <a:bodyPr/>
                    <a:lstStyle/>
                    <a:p>
                      <a:r>
                        <a:rPr lang="en-US" dirty="0"/>
                        <a:t>Maximal risk for VF, O2 consumption only 25% of normal</a:t>
                      </a:r>
                    </a:p>
                  </a:txBody>
                  <a:tcPr/>
                </a:tc>
                <a:extLst>
                  <a:ext uri="{0D108BD9-81ED-4DB2-BD59-A6C34878D82A}">
                    <a16:rowId xmlns:a16="http://schemas.microsoft.com/office/drawing/2014/main" val="2146036184"/>
                  </a:ext>
                </a:extLst>
              </a:tr>
              <a:tr h="370840">
                <a:tc>
                  <a:txBody>
                    <a:bodyPr/>
                    <a:lstStyle/>
                    <a:p>
                      <a:r>
                        <a:rPr lang="en-US" dirty="0"/>
                        <a:t>Profound</a:t>
                      </a:r>
                    </a:p>
                  </a:txBody>
                  <a:tcPr/>
                </a:tc>
                <a:tc>
                  <a:txBody>
                    <a:bodyPr/>
                    <a:lstStyle/>
                    <a:p>
                      <a:r>
                        <a:rPr lang="en-US" dirty="0"/>
                        <a:t>20</a:t>
                      </a:r>
                    </a:p>
                  </a:txBody>
                  <a:tcPr/>
                </a:tc>
                <a:tc>
                  <a:txBody>
                    <a:bodyPr/>
                    <a:lstStyle/>
                    <a:p>
                      <a:r>
                        <a:rPr lang="en-US" dirty="0"/>
                        <a:t>Lowest resumption of cardiac activity, pulse 20% of normal</a:t>
                      </a:r>
                    </a:p>
                  </a:txBody>
                  <a:tcPr/>
                </a:tc>
                <a:extLst>
                  <a:ext uri="{0D108BD9-81ED-4DB2-BD59-A6C34878D82A}">
                    <a16:rowId xmlns:a16="http://schemas.microsoft.com/office/drawing/2014/main" val="3054142097"/>
                  </a:ext>
                </a:extLst>
              </a:tr>
              <a:tr h="370840">
                <a:tc>
                  <a:txBody>
                    <a:bodyPr/>
                    <a:lstStyle/>
                    <a:p>
                      <a:endParaRPr lang="en-US" dirty="0"/>
                    </a:p>
                  </a:txBody>
                  <a:tcPr/>
                </a:tc>
                <a:tc>
                  <a:txBody>
                    <a:bodyPr/>
                    <a:lstStyle/>
                    <a:p>
                      <a:r>
                        <a:rPr lang="en-US" dirty="0"/>
                        <a:t>19</a:t>
                      </a:r>
                    </a:p>
                  </a:txBody>
                  <a:tcPr/>
                </a:tc>
                <a:tc>
                  <a:txBody>
                    <a:bodyPr/>
                    <a:lstStyle/>
                    <a:p>
                      <a:r>
                        <a:rPr lang="en-US" dirty="0"/>
                        <a:t>asystole</a:t>
                      </a:r>
                    </a:p>
                  </a:txBody>
                  <a:tcPr/>
                </a:tc>
                <a:extLst>
                  <a:ext uri="{0D108BD9-81ED-4DB2-BD59-A6C34878D82A}">
                    <a16:rowId xmlns:a16="http://schemas.microsoft.com/office/drawing/2014/main" val="2938575308"/>
                  </a:ext>
                </a:extLst>
              </a:tr>
            </a:tbl>
          </a:graphicData>
        </a:graphic>
      </p:graphicFrame>
    </p:spTree>
    <p:extLst>
      <p:ext uri="{BB962C8B-B14F-4D97-AF65-F5344CB8AC3E}">
        <p14:creationId xmlns:p14="http://schemas.microsoft.com/office/powerpoint/2010/main" val="161359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4674-88F2-CA40-9CD9-7D0D546086E6}"/>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3BF408B6-71F4-2442-B94E-5594D713BA0A}"/>
              </a:ext>
            </a:extLst>
          </p:cNvPr>
          <p:cNvSpPr>
            <a:spLocks noGrp="1"/>
          </p:cNvSpPr>
          <p:nvPr>
            <p:ph idx="1"/>
          </p:nvPr>
        </p:nvSpPr>
        <p:spPr>
          <a:xfrm>
            <a:off x="4731488" y="520995"/>
            <a:ext cx="6985591" cy="5869172"/>
          </a:xfrm>
        </p:spPr>
        <p:txBody>
          <a:bodyPr/>
          <a:lstStyle/>
          <a:p>
            <a:pPr algn="ctr"/>
            <a:r>
              <a:rPr lang="en-US" sz="2400" b="1" i="1" dirty="0">
                <a:solidFill>
                  <a:srgbClr val="FF0000"/>
                </a:solidFill>
              </a:rPr>
              <a:t>YOU ARE NOT DEAD UNTIL YOU’RE WARM AND DEAD.</a:t>
            </a:r>
          </a:p>
          <a:p>
            <a:pPr algn="ctr"/>
            <a:r>
              <a:rPr lang="en-US" sz="2400" b="1" i="1" dirty="0">
                <a:solidFill>
                  <a:srgbClr val="00B050"/>
                </a:solidFill>
              </a:rPr>
              <a:t>When in doubt as to patient status start CPR.</a:t>
            </a:r>
          </a:p>
          <a:p>
            <a:r>
              <a:rPr lang="en-US" dirty="0"/>
              <a:t>Numerous examples of recovery from prolonged circulatory arrest (almost all in children or fit individuals).</a:t>
            </a:r>
          </a:p>
          <a:p>
            <a:r>
              <a:rPr lang="en-US" dirty="0"/>
              <a:t>Lowest neurologically intact survival was from 13.7</a:t>
            </a:r>
            <a:r>
              <a:rPr lang="en-US" baseline="30000" dirty="0"/>
              <a:t>o</a:t>
            </a:r>
            <a:r>
              <a:rPr lang="en-US" dirty="0"/>
              <a:t>C due to immersion injury. </a:t>
            </a:r>
          </a:p>
          <a:p>
            <a:r>
              <a:rPr lang="en-US" i="1" dirty="0"/>
              <a:t>Be prepared for a prolonged resuscitation effort in hypothermic cardiac arrest patients – plan your resources accordingly.</a:t>
            </a:r>
          </a:p>
        </p:txBody>
      </p:sp>
    </p:spTree>
    <p:extLst>
      <p:ext uri="{BB962C8B-B14F-4D97-AF65-F5344CB8AC3E}">
        <p14:creationId xmlns:p14="http://schemas.microsoft.com/office/powerpoint/2010/main" val="358210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7" name="Rectangle 36">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B416E99-A378-534D-B83D-EBFF51FD1A00}"/>
              </a:ext>
            </a:extLst>
          </p:cNvPr>
          <p:cNvSpPr>
            <a:spLocks noGrp="1"/>
          </p:cNvSpPr>
          <p:nvPr>
            <p:ph type="title"/>
          </p:nvPr>
        </p:nvSpPr>
        <p:spPr>
          <a:xfrm>
            <a:off x="2792861" y="369411"/>
            <a:ext cx="6230857" cy="1230570"/>
          </a:xfrm>
        </p:spPr>
        <p:txBody>
          <a:bodyPr anchor="t">
            <a:normAutofit/>
          </a:bodyPr>
          <a:lstStyle/>
          <a:p>
            <a:pPr algn="l"/>
            <a:r>
              <a:rPr lang="en-US" sz="3600" dirty="0">
                <a:solidFill>
                  <a:schemeClr val="accent1"/>
                </a:solidFill>
              </a:rPr>
              <a:t>Clinical Assessment - Temperature</a:t>
            </a:r>
          </a:p>
        </p:txBody>
      </p:sp>
      <p:sp>
        <p:nvSpPr>
          <p:cNvPr id="39" name="Isosceles Triangle 38">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a:extLst>
              <a:ext uri="{FF2B5EF4-FFF2-40B4-BE49-F238E27FC236}">
                <a16:creationId xmlns:a16="http://schemas.microsoft.com/office/drawing/2014/main" id="{9407DF7B-FFA5-484D-8D6C-FB15FF301B9C}"/>
              </a:ext>
            </a:extLst>
          </p:cNvPr>
          <p:cNvSpPr>
            <a:spLocks noGrp="1"/>
          </p:cNvSpPr>
          <p:nvPr>
            <p:ph idx="1"/>
          </p:nvPr>
        </p:nvSpPr>
        <p:spPr>
          <a:xfrm>
            <a:off x="2695086" y="1234844"/>
            <a:ext cx="9234975" cy="5378462"/>
          </a:xfrm>
        </p:spPr>
        <p:txBody>
          <a:bodyPr anchor="t">
            <a:normAutofit/>
          </a:bodyPr>
          <a:lstStyle/>
          <a:p>
            <a:r>
              <a:rPr lang="en-US" sz="1600" dirty="0"/>
              <a:t>Essential to accurately measure core body temperature, not as easy as it might seem.</a:t>
            </a:r>
          </a:p>
          <a:p>
            <a:pPr lvl="1"/>
            <a:r>
              <a:rPr lang="en-US" sz="1400" dirty="0"/>
              <a:t>Regular electric thermometer does not go low enough.</a:t>
            </a:r>
          </a:p>
          <a:p>
            <a:pPr lvl="1"/>
            <a:r>
              <a:rPr lang="en-US" sz="1400" dirty="0"/>
              <a:t>Thermistor probe is the best device.</a:t>
            </a:r>
          </a:p>
          <a:p>
            <a:pPr lvl="1"/>
            <a:r>
              <a:rPr lang="en-US" sz="1400" dirty="0"/>
              <a:t>Rectal temperature can be hampered by feces.</a:t>
            </a:r>
          </a:p>
          <a:p>
            <a:pPr lvl="1"/>
            <a:r>
              <a:rPr lang="en-US" sz="1400" dirty="0"/>
              <a:t>Esophageal probe is likely the best such as those used for cooling blanket or Bair Hugger however, heated, humidified air used can cause false readings.</a:t>
            </a:r>
          </a:p>
          <a:p>
            <a:pPr lvl="1"/>
            <a:r>
              <a:rPr lang="en-US" sz="1400" dirty="0"/>
              <a:t>Vascular temperature probe is most accurate but least accessible.</a:t>
            </a:r>
          </a:p>
          <a:p>
            <a:r>
              <a:rPr lang="en-US" sz="1600" dirty="0"/>
              <a:t>A primary question that needs to be asked is the cardiac arrest a primary event causing hypothermia or is hypothermia the cause of the cardiac arrest:</a:t>
            </a:r>
          </a:p>
          <a:p>
            <a:pPr lvl="1"/>
            <a:r>
              <a:rPr lang="en-US" sz="1400" dirty="0"/>
              <a:t>For a cardiac arrest to be due to a low core body temperature it has be at least in the severe level.</a:t>
            </a:r>
          </a:p>
          <a:p>
            <a:pPr lvl="1"/>
            <a:r>
              <a:rPr lang="en-US" sz="1400" dirty="0"/>
              <a:t>If the patient is mild/moderate hypothermia and is having a cardiac arrest it is most likely that the arrest is due to a cardiac event, such as AMI, as the primary cause. </a:t>
            </a:r>
          </a:p>
          <a:p>
            <a:r>
              <a:rPr lang="en-US" sz="1600" dirty="0"/>
              <a:t>History:</a:t>
            </a:r>
          </a:p>
          <a:p>
            <a:pPr lvl="1"/>
            <a:r>
              <a:rPr lang="en-US" sz="1400" dirty="0"/>
              <a:t>Where found, how cold was the environment, how long was the patient in that environment.</a:t>
            </a:r>
          </a:p>
          <a:p>
            <a:pPr lvl="1"/>
            <a:r>
              <a:rPr lang="en-US" sz="1400" dirty="0"/>
              <a:t>What were they wearing, are they wet, immersion accident.</a:t>
            </a:r>
          </a:p>
          <a:p>
            <a:pPr lvl="1"/>
            <a:r>
              <a:rPr lang="en-US" sz="1400" dirty="0"/>
              <a:t>Co-morbidities, ETOH use, drug use.</a:t>
            </a:r>
          </a:p>
        </p:txBody>
      </p:sp>
    </p:spTree>
    <p:extLst>
      <p:ext uri="{BB962C8B-B14F-4D97-AF65-F5344CB8AC3E}">
        <p14:creationId xmlns:p14="http://schemas.microsoft.com/office/powerpoint/2010/main" val="37995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5" name="Rectangle 3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1E02C7-3D39-C74D-B285-1A10004C95B6}"/>
              </a:ext>
            </a:extLst>
          </p:cNvPr>
          <p:cNvSpPr>
            <a:spLocks noGrp="1"/>
          </p:cNvSpPr>
          <p:nvPr>
            <p:ph type="title"/>
          </p:nvPr>
        </p:nvSpPr>
        <p:spPr>
          <a:xfrm>
            <a:off x="2893563" y="117733"/>
            <a:ext cx="6230857" cy="1230570"/>
          </a:xfrm>
        </p:spPr>
        <p:txBody>
          <a:bodyPr anchor="t">
            <a:normAutofit/>
          </a:bodyPr>
          <a:lstStyle/>
          <a:p>
            <a:pPr algn="l"/>
            <a:r>
              <a:rPr lang="en-US" sz="3600" dirty="0">
                <a:solidFill>
                  <a:schemeClr val="accent1"/>
                </a:solidFill>
              </a:rPr>
              <a:t>Labs &amp; Expected Derangements</a:t>
            </a:r>
          </a:p>
        </p:txBody>
      </p:sp>
      <p:sp>
        <p:nvSpPr>
          <p:cNvPr id="37" name="Isosceles Triangle 3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17AFD72F-543C-5C4D-94FB-7AD1BA40C723}"/>
              </a:ext>
            </a:extLst>
          </p:cNvPr>
          <p:cNvSpPr>
            <a:spLocks noGrp="1"/>
          </p:cNvSpPr>
          <p:nvPr>
            <p:ph idx="1"/>
          </p:nvPr>
        </p:nvSpPr>
        <p:spPr>
          <a:xfrm>
            <a:off x="2425211" y="1127051"/>
            <a:ext cx="9282601" cy="4924757"/>
          </a:xfrm>
        </p:spPr>
        <p:txBody>
          <a:bodyPr anchor="t">
            <a:normAutofit/>
          </a:bodyPr>
          <a:lstStyle/>
          <a:p>
            <a:r>
              <a:rPr lang="en-US" dirty="0"/>
              <a:t>Labs: CBC, BMP, LFT’s, ABG, Ca, Mg, PT/PTT, amylase are suggested.</a:t>
            </a:r>
          </a:p>
          <a:p>
            <a:r>
              <a:rPr lang="en-US" dirty="0"/>
              <a:t>Alterations is lab values due to hypothermia:</a:t>
            </a:r>
          </a:p>
          <a:p>
            <a:pPr lvl="1"/>
            <a:r>
              <a:rPr lang="en-US" dirty="0"/>
              <a:t>Hypoglycemia or electrolyte derangements – treat as usual to correct.</a:t>
            </a:r>
          </a:p>
          <a:p>
            <a:pPr lvl="1"/>
            <a:r>
              <a:rPr lang="en-US" dirty="0"/>
              <a:t>K+ goes into cells, treat hypokalemia if severe but as re-warm K+ will come back out into serum with resulting hyperkalemia, supplement sparingly.</a:t>
            </a:r>
          </a:p>
          <a:p>
            <a:pPr lvl="1"/>
            <a:r>
              <a:rPr lang="en-US" dirty="0"/>
              <a:t>Severe hyperkalemia usually due to cell necrosis, </a:t>
            </a:r>
            <a:r>
              <a:rPr lang="en-US" b="1" dirty="0">
                <a:solidFill>
                  <a:srgbClr val="C00000"/>
                </a:solidFill>
              </a:rPr>
              <a:t>&gt; 10 </a:t>
            </a:r>
            <a:r>
              <a:rPr lang="en-US" b="1" dirty="0" err="1">
                <a:solidFill>
                  <a:srgbClr val="C00000"/>
                </a:solidFill>
              </a:rPr>
              <a:t>mEq</a:t>
            </a:r>
            <a:r>
              <a:rPr lang="en-US" b="1" dirty="0">
                <a:solidFill>
                  <a:srgbClr val="C00000"/>
                </a:solidFill>
              </a:rPr>
              <a:t>/L </a:t>
            </a:r>
            <a:r>
              <a:rPr lang="en-US" b="1" u="sng" dirty="0">
                <a:solidFill>
                  <a:srgbClr val="C00000"/>
                </a:solidFill>
              </a:rPr>
              <a:t>stop resuscitation.</a:t>
            </a:r>
          </a:p>
          <a:p>
            <a:pPr lvl="1"/>
            <a:r>
              <a:rPr lang="en-US" dirty="0"/>
              <a:t>Elevated</a:t>
            </a:r>
            <a:r>
              <a:rPr lang="en-US" dirty="0">
                <a:solidFill>
                  <a:srgbClr val="C00000"/>
                </a:solidFill>
              </a:rPr>
              <a:t> </a:t>
            </a:r>
            <a:r>
              <a:rPr lang="en-US" dirty="0"/>
              <a:t>creatinine does not always reflect renal function.</a:t>
            </a:r>
          </a:p>
          <a:p>
            <a:pPr lvl="1"/>
            <a:r>
              <a:rPr lang="en-US" dirty="0"/>
              <a:t>DIC-like coagulopathy is often seen.</a:t>
            </a:r>
          </a:p>
          <a:p>
            <a:pPr lvl="1"/>
            <a:r>
              <a:rPr lang="en-US" dirty="0"/>
              <a:t>Fluid loss results in elevated hematocrit ~2% increase for every decrease of 1</a:t>
            </a:r>
            <a:r>
              <a:rPr lang="en-US" baseline="30000" dirty="0"/>
              <a:t>o</a:t>
            </a:r>
            <a:r>
              <a:rPr lang="en-US" dirty="0"/>
              <a:t>C.</a:t>
            </a:r>
          </a:p>
          <a:p>
            <a:pPr lvl="1"/>
            <a:r>
              <a:rPr lang="en-US" dirty="0"/>
              <a:t>Thrombocytopenia seen due to splenic sequestration and bone marrow suppression.</a:t>
            </a:r>
          </a:p>
          <a:p>
            <a:pPr lvl="1"/>
            <a:r>
              <a:rPr lang="en-US" dirty="0"/>
              <a:t>ABG’s – machine warms blood to 37</a:t>
            </a:r>
            <a:r>
              <a:rPr lang="en-US" baseline="30000" dirty="0"/>
              <a:t>o</a:t>
            </a:r>
            <a:r>
              <a:rPr lang="en-US" dirty="0"/>
              <a:t>C, in times past there were calculations that took into account the decreased core body temperature but they were not so severe as to be clinically relevant, use the blood gas results as they come back; acidosis is common. </a:t>
            </a:r>
          </a:p>
        </p:txBody>
      </p:sp>
    </p:spTree>
    <p:extLst>
      <p:ext uri="{BB962C8B-B14F-4D97-AF65-F5344CB8AC3E}">
        <p14:creationId xmlns:p14="http://schemas.microsoft.com/office/powerpoint/2010/main" val="357188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C9D1D9-41CB-BA48-B54D-BAB35EAFD5A7}"/>
              </a:ext>
            </a:extLst>
          </p:cNvPr>
          <p:cNvPicPr>
            <a:picLocks noChangeAspect="1"/>
          </p:cNvPicPr>
          <p:nvPr/>
        </p:nvPicPr>
        <p:blipFill>
          <a:blip r:embed="rId2"/>
          <a:stretch>
            <a:fillRect/>
          </a:stretch>
        </p:blipFill>
        <p:spPr>
          <a:xfrm>
            <a:off x="844234" y="375351"/>
            <a:ext cx="10503532" cy="6482649"/>
          </a:xfrm>
          <a:prstGeom prst="rect">
            <a:avLst/>
          </a:prstGeom>
        </p:spPr>
      </p:pic>
    </p:spTree>
    <p:extLst>
      <p:ext uri="{BB962C8B-B14F-4D97-AF65-F5344CB8AC3E}">
        <p14:creationId xmlns:p14="http://schemas.microsoft.com/office/powerpoint/2010/main" val="307116471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otalTime>1477</TotalTime>
  <Words>1994</Words>
  <Application>Microsoft Office PowerPoint</Application>
  <PresentationFormat>Widescreen</PresentationFormat>
  <Paragraphs>189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 Light</vt:lpstr>
      <vt:lpstr>Rockwell</vt:lpstr>
      <vt:lpstr>Wingdings</vt:lpstr>
      <vt:lpstr>Atlas</vt:lpstr>
      <vt:lpstr>Baby, It’s Cold Out There! Hypothermic Cardiac Arrest</vt:lpstr>
      <vt:lpstr>Conflicts of Interest</vt:lpstr>
      <vt:lpstr>Introduction</vt:lpstr>
      <vt:lpstr>Pathophysiology of Hypothermia</vt:lpstr>
      <vt:lpstr>PowerPoint Presentation</vt:lpstr>
      <vt:lpstr>Pathophysiology</vt:lpstr>
      <vt:lpstr>Clinical Assessment - Temperature</vt:lpstr>
      <vt:lpstr>Labs &amp; Expected Derangements</vt:lpstr>
      <vt:lpstr>PowerPoint Presentation</vt:lpstr>
      <vt:lpstr>Osborn J-Wave</vt:lpstr>
      <vt:lpstr>Management</vt:lpstr>
      <vt:lpstr>PowerPoint Presentation</vt:lpstr>
      <vt:lpstr>Cardiac Arrest Management</vt:lpstr>
      <vt:lpstr>Cardiopulmonary Bypass</vt:lpstr>
      <vt:lpstr>Mortality, Morbidity, Futility</vt:lpstr>
      <vt:lpstr>Summary</vt:lpstr>
      <vt:lpstr>Selected 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 It’s Cold Out There Hypothermic Cardiac Arrest</dc:title>
  <dc:creator>Walters, Bradford L, MD</dc:creator>
  <cp:lastModifiedBy>Christy Snitgen</cp:lastModifiedBy>
  <cp:revision>14</cp:revision>
  <dcterms:created xsi:type="dcterms:W3CDTF">2022-02-28T16:54:37Z</dcterms:created>
  <dcterms:modified xsi:type="dcterms:W3CDTF">2022-03-02T13:55:02Z</dcterms:modified>
</cp:coreProperties>
</file>